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78" r:id="rId1"/>
  </p:sldMasterIdLst>
  <p:notesMasterIdLst>
    <p:notesMasterId r:id="rId3"/>
  </p:notesMasterIdLst>
  <p:handoutMasterIdLst>
    <p:handoutMasterId r:id="rId4"/>
  </p:handoutMasterIdLst>
  <p:sldIdLst>
    <p:sldId id="256" r:id="rId2"/>
  </p:sldIdLst>
  <p:sldSz cx="32918400" cy="21945600"/>
  <p:notesSz cx="7004050" cy="929005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912">
          <p15:clr>
            <a:srgbClr val="A4A3A4"/>
          </p15:clr>
        </p15:guide>
        <p15:guide id="2" pos="10368">
          <p15:clr>
            <a:srgbClr val="A4A3A4"/>
          </p15:clr>
        </p15:guide>
      </p15:sldGuideLst>
    </p:ext>
    <p:ext uri="{2D200454-40CA-4A62-9FC3-DE9A4176ACB9}">
      <p15:notesGuideLst xmlns:p15="http://schemas.microsoft.com/office/powerpoint/2012/main">
        <p15:guide id="1" orient="horz" pos="2926">
          <p15:clr>
            <a:srgbClr val="A4A3A4"/>
          </p15:clr>
        </p15:guide>
        <p15:guide id="2" pos="220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mrata kolla" initials="nk" lastIdx="1" clrIdx="0">
    <p:extLst>
      <p:ext uri="{19B8F6BF-5375-455C-9EA6-DF929625EA0E}">
        <p15:presenceInfo xmlns:p15="http://schemas.microsoft.com/office/powerpoint/2012/main" userId="92a1641a77eadaa4" providerId="Windows Live"/>
      </p:ext>
    </p:extLst>
  </p:cmAuthor>
  <p:cmAuthor id="2" name="Austin Powell" initials="AP" lastIdx="9" clrIdx="1">
    <p:extLst>
      <p:ext uri="{19B8F6BF-5375-455C-9EA6-DF929625EA0E}">
        <p15:presenceInfo xmlns:p15="http://schemas.microsoft.com/office/powerpoint/2012/main" userId="67db490c83316d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604" autoAdjust="0"/>
    <p:restoredTop sz="86376" autoAdjust="0"/>
  </p:normalViewPr>
  <p:slideViewPr>
    <p:cSldViewPr>
      <p:cViewPr>
        <p:scale>
          <a:sx n="59" d="100"/>
          <a:sy n="59" d="100"/>
        </p:scale>
        <p:origin x="1520" y="168"/>
      </p:cViewPr>
      <p:guideLst>
        <p:guide orient="horz" pos="6912"/>
        <p:guide pos="103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69" d="100"/>
          <a:sy n="69" d="100"/>
        </p:scale>
        <p:origin x="-3270" y="-90"/>
      </p:cViewPr>
      <p:guideLst>
        <p:guide orient="horz" pos="2926"/>
        <p:guide pos="2206"/>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67163" y="0"/>
            <a:ext cx="3035300" cy="465138"/>
          </a:xfrm>
          <a:prstGeom prst="rect">
            <a:avLst/>
          </a:prstGeom>
        </p:spPr>
        <p:txBody>
          <a:bodyPr vert="horz" lIns="91440" tIns="45720" rIns="91440" bIns="45720" rtlCol="0"/>
          <a:lstStyle>
            <a:lvl1pPr algn="r">
              <a:defRPr sz="1200"/>
            </a:lvl1pPr>
          </a:lstStyle>
          <a:p>
            <a:fld id="{FF66CDD7-09B6-4BB3-9069-2B95837CCCB2}" type="datetimeFigureOut">
              <a:rPr lang="en-US" smtClean="0"/>
              <a:t>6/1/19</a:t>
            </a:fld>
            <a:endParaRPr lang="en-US"/>
          </a:p>
        </p:txBody>
      </p:sp>
      <p:sp>
        <p:nvSpPr>
          <p:cNvPr id="4" name="Footer Placeholder 3"/>
          <p:cNvSpPr>
            <a:spLocks noGrp="1"/>
          </p:cNvSpPr>
          <p:nvPr>
            <p:ph type="ftr" sz="quarter" idx="2"/>
          </p:nvPr>
        </p:nvSpPr>
        <p:spPr>
          <a:xfrm>
            <a:off x="0" y="8823325"/>
            <a:ext cx="30353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67163" y="8823325"/>
            <a:ext cx="3035300" cy="465138"/>
          </a:xfrm>
          <a:prstGeom prst="rect">
            <a:avLst/>
          </a:prstGeom>
        </p:spPr>
        <p:txBody>
          <a:bodyPr vert="horz" lIns="91440" tIns="45720" rIns="91440" bIns="45720" rtlCol="0" anchor="b"/>
          <a:lstStyle>
            <a:lvl1pPr algn="r">
              <a:defRPr sz="1200"/>
            </a:lvl1pPr>
          </a:lstStyle>
          <a:p>
            <a:fld id="{0479BA33-46DD-4DE6-9BEC-D9D96B7B704D}" type="slidenum">
              <a:rPr lang="en-US" smtClean="0"/>
              <a:t>‹#›</a:t>
            </a:fld>
            <a:endParaRPr lang="en-US"/>
          </a:p>
        </p:txBody>
      </p:sp>
    </p:spTree>
    <p:extLst>
      <p:ext uri="{BB962C8B-B14F-4D97-AF65-F5344CB8AC3E}">
        <p14:creationId xmlns:p14="http://schemas.microsoft.com/office/powerpoint/2010/main" val="7867403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53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67163" y="0"/>
            <a:ext cx="3035300" cy="465138"/>
          </a:xfrm>
          <a:prstGeom prst="rect">
            <a:avLst/>
          </a:prstGeom>
        </p:spPr>
        <p:txBody>
          <a:bodyPr vert="horz" lIns="91440" tIns="45720" rIns="91440" bIns="45720" rtlCol="0"/>
          <a:lstStyle>
            <a:lvl1pPr algn="r">
              <a:defRPr sz="1200"/>
            </a:lvl1pPr>
          </a:lstStyle>
          <a:p>
            <a:fld id="{7034B531-DA67-2848-9E60-92B304660957}" type="datetimeFigureOut">
              <a:rPr lang="en-US" smtClean="0"/>
              <a:t>6/1/19</a:t>
            </a:fld>
            <a:endParaRPr lang="en-US"/>
          </a:p>
        </p:txBody>
      </p:sp>
      <p:sp>
        <p:nvSpPr>
          <p:cNvPr id="4" name="Slide Image Placeholder 3"/>
          <p:cNvSpPr>
            <a:spLocks noGrp="1" noRot="1" noChangeAspect="1"/>
          </p:cNvSpPr>
          <p:nvPr>
            <p:ph type="sldImg" idx="2"/>
          </p:nvPr>
        </p:nvSpPr>
        <p:spPr>
          <a:xfrm>
            <a:off x="1150938" y="1162050"/>
            <a:ext cx="4702175" cy="31353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0088" y="4470400"/>
            <a:ext cx="5603875" cy="36591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4913"/>
            <a:ext cx="3035300" cy="4651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67163" y="8824913"/>
            <a:ext cx="3035300" cy="465137"/>
          </a:xfrm>
          <a:prstGeom prst="rect">
            <a:avLst/>
          </a:prstGeom>
        </p:spPr>
        <p:txBody>
          <a:bodyPr vert="horz" lIns="91440" tIns="45720" rIns="91440" bIns="45720" rtlCol="0" anchor="b"/>
          <a:lstStyle>
            <a:lvl1pPr algn="r">
              <a:defRPr sz="1200"/>
            </a:lvl1pPr>
          </a:lstStyle>
          <a:p>
            <a:fld id="{5A9AE8D0-E529-1F4E-BA92-9C47AFDB5986}" type="slidenum">
              <a:rPr lang="en-US" smtClean="0"/>
              <a:t>‹#›</a:t>
            </a:fld>
            <a:endParaRPr lang="en-US"/>
          </a:p>
        </p:txBody>
      </p:sp>
    </p:spTree>
    <p:extLst>
      <p:ext uri="{BB962C8B-B14F-4D97-AF65-F5344CB8AC3E}">
        <p14:creationId xmlns:p14="http://schemas.microsoft.com/office/powerpoint/2010/main" val="796032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9AE8D0-E529-1F4E-BA92-9C47AFDB5986}" type="slidenum">
              <a:rPr lang="en-US" smtClean="0"/>
              <a:t>1</a:t>
            </a:fld>
            <a:endParaRPr lang="en-US"/>
          </a:p>
        </p:txBody>
      </p:sp>
    </p:spTree>
    <p:extLst>
      <p:ext uri="{BB962C8B-B14F-4D97-AF65-F5344CB8AC3E}">
        <p14:creationId xmlns:p14="http://schemas.microsoft.com/office/powerpoint/2010/main" val="1286112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7427214" y="2019000"/>
            <a:ext cx="18829325" cy="16733520"/>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2912011" y="3514841"/>
            <a:ext cx="27859730" cy="14063962"/>
          </a:xfrm>
        </p:spPr>
        <p:txBody>
          <a:bodyPr anchor="ctr">
            <a:noAutofit/>
          </a:bodyPr>
          <a:lstStyle>
            <a:lvl1pPr algn="ctr">
              <a:defRPr sz="24000" spc="1920" baseline="0"/>
            </a:lvl1pPr>
          </a:lstStyle>
          <a:p>
            <a:r>
              <a:rPr lang="en-US"/>
              <a:t>Click to edit Master title style</a:t>
            </a:r>
            <a:endParaRPr lang="en-US" dirty="0"/>
          </a:p>
        </p:txBody>
      </p:sp>
      <p:sp>
        <p:nvSpPr>
          <p:cNvPr id="3" name="Subtitle 2"/>
          <p:cNvSpPr>
            <a:spLocks noGrp="1"/>
          </p:cNvSpPr>
          <p:nvPr>
            <p:ph type="subTitle" idx="1"/>
          </p:nvPr>
        </p:nvSpPr>
        <p:spPr>
          <a:xfrm>
            <a:off x="5980622" y="19133432"/>
            <a:ext cx="21722508" cy="2375293"/>
          </a:xfrm>
        </p:spPr>
        <p:txBody>
          <a:bodyPr anchor="t">
            <a:normAutofit/>
          </a:bodyPr>
          <a:lstStyle>
            <a:lvl1pPr marL="0" indent="0" algn="ctr">
              <a:lnSpc>
                <a:spcPct val="100000"/>
              </a:lnSpc>
              <a:buNone/>
              <a:defRPr sz="4800" b="1" i="0" cap="all" spc="960" baseline="0">
                <a:solidFill>
                  <a:schemeClr val="tx2"/>
                </a:solidFill>
              </a:defRPr>
            </a:lvl1pPr>
            <a:lvl2pPr marL="1097280" indent="0" algn="ctr">
              <a:buNone/>
              <a:defRPr sz="4800"/>
            </a:lvl2pPr>
            <a:lvl3pPr marL="2194560" indent="0" algn="ctr">
              <a:buNone/>
              <a:defRPr sz="4320"/>
            </a:lvl3pPr>
            <a:lvl4pPr marL="3291840" indent="0" algn="ctr">
              <a:buNone/>
              <a:defRPr sz="3840"/>
            </a:lvl4pPr>
            <a:lvl5pPr marL="4389120" indent="0" algn="ctr">
              <a:buNone/>
              <a:defRPr sz="3840"/>
            </a:lvl5pPr>
            <a:lvl6pPr marL="5486400" indent="0" algn="ctr">
              <a:buNone/>
              <a:defRPr sz="3840"/>
            </a:lvl6pPr>
            <a:lvl7pPr marL="6583680" indent="0" algn="ctr">
              <a:buNone/>
              <a:defRPr sz="3840"/>
            </a:lvl7pPr>
            <a:lvl8pPr marL="7680960" indent="0" algn="ctr">
              <a:buNone/>
              <a:defRPr sz="3840"/>
            </a:lvl8pPr>
            <a:lvl9pPr marL="877824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a:xfrm>
            <a:off x="2912011" y="20402173"/>
            <a:ext cx="6290251" cy="1115078"/>
          </a:xfrm>
        </p:spPr>
        <p:txBody>
          <a:bodyPr/>
          <a:lstStyle>
            <a:lvl1pPr>
              <a:defRPr baseline="0">
                <a:solidFill>
                  <a:schemeClr val="accent1">
                    <a:lumMod val="50000"/>
                  </a:schemeClr>
                </a:solidFill>
              </a:defRPr>
            </a:lvl1pPr>
          </a:lstStyle>
          <a:p>
            <a:fld id="{985D6BDF-9D0E-4E2B-85B8-D8F4790360C9}" type="datetimeFigureOut">
              <a:rPr lang="en-US" smtClean="0"/>
              <a:t>6/1/19</a:t>
            </a:fld>
            <a:endParaRPr lang="en-US" dirty="0"/>
          </a:p>
        </p:txBody>
      </p:sp>
      <p:sp>
        <p:nvSpPr>
          <p:cNvPr id="5" name="Footer Placeholder 4"/>
          <p:cNvSpPr>
            <a:spLocks noGrp="1"/>
          </p:cNvSpPr>
          <p:nvPr>
            <p:ph type="ftr" sz="quarter" idx="11"/>
          </p:nvPr>
        </p:nvSpPr>
        <p:spPr>
          <a:xfrm>
            <a:off x="11286896" y="20402173"/>
            <a:ext cx="11109960" cy="1106547"/>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24481491" y="20402173"/>
            <a:ext cx="6290251" cy="1106547"/>
          </a:xfrm>
        </p:spPr>
        <p:txBody>
          <a:bodyPr/>
          <a:lstStyle>
            <a:lvl1pPr>
              <a:defRPr baseline="0">
                <a:solidFill>
                  <a:schemeClr val="accent1">
                    <a:lumMod val="50000"/>
                  </a:schemeClr>
                </a:solidFill>
              </a:defRPr>
            </a:lvl1pPr>
          </a:lstStyle>
          <a:p>
            <a:fld id="{FBB075EA-769C-4ECD-B48E-D6FCDC24F876}" type="slidenum">
              <a:rPr lang="en-US" smtClean="0"/>
              <a:t>‹#›</a:t>
            </a:fld>
            <a:endParaRPr lang="en-US" dirty="0"/>
          </a:p>
        </p:txBody>
      </p:sp>
      <p:sp>
        <p:nvSpPr>
          <p:cNvPr id="13" name="Rectangle 12"/>
          <p:cNvSpPr/>
          <p:nvPr/>
        </p:nvSpPr>
        <p:spPr>
          <a:xfrm>
            <a:off x="0" y="0"/>
            <a:ext cx="765353" cy="21945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left edge border"/>
          <p:cNvSpPr/>
          <p:nvPr/>
        </p:nvSpPr>
        <p:spPr>
          <a:xfrm>
            <a:off x="0" y="0"/>
            <a:ext cx="765353" cy="21945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5155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6/1/19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403369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828880" y="1223635"/>
            <a:ext cx="6378948" cy="17921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394708" y="1223635"/>
            <a:ext cx="20914261" cy="17921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6/1/19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1194691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5" name="Rectangle 14"/>
          <p:cNvSpPr/>
          <p:nvPr userDrawn="1"/>
        </p:nvSpPr>
        <p:spPr>
          <a:xfrm>
            <a:off x="32369760"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6" name="Rectangle 15"/>
          <p:cNvSpPr/>
          <p:nvPr userDrawn="1"/>
        </p:nvSpPr>
        <p:spPr>
          <a:xfrm>
            <a:off x="-2" y="0"/>
            <a:ext cx="548640" cy="2194560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7" name="Rectangle 16"/>
          <p:cNvSpPr/>
          <p:nvPr userDrawn="1"/>
        </p:nvSpPr>
        <p:spPr>
          <a:xfrm>
            <a:off x="0" y="0"/>
            <a:ext cx="32918400" cy="27432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8" name="Rectangle 17"/>
          <p:cNvSpPr/>
          <p:nvPr userDrawn="1"/>
        </p:nvSpPr>
        <p:spPr>
          <a:xfrm>
            <a:off x="0" y="19202400"/>
            <a:ext cx="32918400" cy="274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endParaRPr lang="en-US" dirty="0"/>
          </a:p>
        </p:txBody>
      </p:sp>
      <p:sp>
        <p:nvSpPr>
          <p:cNvPr id="11" name="Instructions"/>
          <p:cNvSpPr/>
          <p:nvPr userDrawn="1"/>
        </p:nvSpPr>
        <p:spPr>
          <a:xfrm>
            <a:off x="-7680960" y="0"/>
            <a:ext cx="7132320" cy="21945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2428" tIns="122428" rIns="122428" bIns="122428"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rgbClr val="7F7F7F"/>
                </a:solidFill>
                <a:latin typeface="Calibri" pitchFamily="34" charset="0"/>
                <a:cs typeface="Calibri" panose="020F0502020204030204" pitchFamily="34" charset="0"/>
              </a:rPr>
              <a:t>Poster Print Size:</a:t>
            </a:r>
            <a:endParaRPr sz="4700" dirty="0">
              <a:solidFill>
                <a:srgbClr val="7F7F7F"/>
              </a:solidFill>
              <a:latin typeface="Calibri" pitchFamily="34" charset="0"/>
              <a:cs typeface="Calibri" panose="020F0502020204030204" pitchFamily="34" charset="0"/>
            </a:endParaRP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This poster template is 24” high by 36” wide. It can be used to print any poster with a 2:3 aspect ratio including 36x54 and 48x72.</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Placeholders</a:t>
            </a:r>
            <a:r>
              <a:rPr sz="4700" dirty="0">
                <a:solidFill>
                  <a:srgbClr val="7F7F7F"/>
                </a:solidFill>
                <a:latin typeface="Calibri" pitchFamily="34" charset="0"/>
                <a:cs typeface="Calibri" panose="020F0502020204030204" pitchFamily="34" charset="0"/>
              </a:rPr>
              <a:t>:</a:t>
            </a:r>
          </a:p>
          <a:p>
            <a:pPr lvl="0">
              <a:spcBef>
                <a:spcPts val="0"/>
              </a:spcBef>
              <a:spcAft>
                <a:spcPts val="1286"/>
              </a:spcAft>
            </a:pPr>
            <a:r>
              <a:rPr sz="3300" dirty="0">
                <a:solidFill>
                  <a:srgbClr val="7F7F7F"/>
                </a:solidFill>
                <a:latin typeface="Calibri" pitchFamily="34" charset="0"/>
                <a:cs typeface="Calibri" panose="020F0502020204030204" pitchFamily="34" charset="0"/>
              </a:rPr>
              <a:t>The </a:t>
            </a:r>
            <a:r>
              <a:rPr lang="en-US" sz="3300" dirty="0">
                <a:solidFill>
                  <a:srgbClr val="7F7F7F"/>
                </a:solidFill>
                <a:latin typeface="Calibri" pitchFamily="34" charset="0"/>
                <a:cs typeface="Calibri" panose="020F0502020204030204" pitchFamily="34" charset="0"/>
              </a:rPr>
              <a:t>various elements included</a:t>
            </a:r>
            <a:r>
              <a:rPr sz="3300" dirty="0">
                <a:solidFill>
                  <a:srgbClr val="7F7F7F"/>
                </a:solidFill>
                <a:latin typeface="Calibri" pitchFamily="34" charset="0"/>
                <a:cs typeface="Calibri" panose="020F0502020204030204" pitchFamily="34" charset="0"/>
              </a:rPr>
              <a:t> in this </a:t>
            </a:r>
            <a:r>
              <a:rPr lang="en-US" sz="3300" dirty="0">
                <a:solidFill>
                  <a:srgbClr val="7F7F7F"/>
                </a:solidFill>
                <a:latin typeface="Calibri" pitchFamily="34" charset="0"/>
                <a:cs typeface="Calibri" panose="020F0502020204030204" pitchFamily="34" charset="0"/>
              </a:rPr>
              <a:t>poster are ones</a:t>
            </a:r>
            <a:r>
              <a:rPr lang="en-US" sz="3300" baseline="0" dirty="0">
                <a:solidFill>
                  <a:srgbClr val="7F7F7F"/>
                </a:solidFill>
                <a:latin typeface="Calibri" pitchFamily="34" charset="0"/>
                <a:cs typeface="Calibri" panose="020F0502020204030204" pitchFamily="34" charset="0"/>
              </a:rPr>
              <a:t> we often see in medical, research, and scientific posters.</a:t>
            </a:r>
            <a:r>
              <a:rPr sz="3300" dirty="0">
                <a:solidFill>
                  <a:srgbClr val="7F7F7F"/>
                </a:solidFill>
                <a:latin typeface="Calibri" pitchFamily="34" charset="0"/>
                <a:cs typeface="Calibri" panose="020F0502020204030204" pitchFamily="34" charset="0"/>
              </a:rPr>
              <a:t> </a:t>
            </a:r>
            <a:r>
              <a:rPr lang="en-US" sz="3300" dirty="0">
                <a:solidFill>
                  <a:srgbClr val="7F7F7F"/>
                </a:solidFill>
                <a:latin typeface="Calibri" pitchFamily="34" charset="0"/>
                <a:cs typeface="Calibri" panose="020F0502020204030204" pitchFamily="34" charset="0"/>
              </a:rPr>
              <a:t>Feel</a:t>
            </a:r>
            <a:r>
              <a:rPr lang="en-US" sz="3300" baseline="0" dirty="0">
                <a:solidFill>
                  <a:srgbClr val="7F7F7F"/>
                </a:solidFill>
                <a:latin typeface="Calibri" pitchFamily="34" charset="0"/>
                <a:cs typeface="Calibri" panose="020F0502020204030204" pitchFamily="34" charset="0"/>
              </a:rPr>
              <a:t> free to edit, move,  add, and delete items, or change the layout to suit your needs. Always check with your conference organizer for specific requirements.</a:t>
            </a:r>
          </a:p>
          <a:p>
            <a:pPr lvl="0">
              <a:spcBef>
                <a:spcPts val="0"/>
              </a:spcBef>
              <a:spcAft>
                <a:spcPts val="1286"/>
              </a:spcAft>
            </a:pPr>
            <a:r>
              <a:rPr lang="en-US" sz="4700" dirty="0">
                <a:solidFill>
                  <a:srgbClr val="7F7F7F"/>
                </a:solidFill>
                <a:latin typeface="Calibri" pitchFamily="34" charset="0"/>
                <a:cs typeface="Calibri" panose="020F0502020204030204" pitchFamily="34" charset="0"/>
              </a:rPr>
              <a:t>Image</a:t>
            </a:r>
            <a:r>
              <a:rPr lang="en-US" sz="4700" baseline="0" dirty="0">
                <a:solidFill>
                  <a:srgbClr val="7F7F7F"/>
                </a:solidFill>
                <a:latin typeface="Calibri" pitchFamily="34" charset="0"/>
                <a:cs typeface="Calibri" panose="020F0502020204030204" pitchFamily="34" charset="0"/>
              </a:rPr>
              <a:t> Quality</a:t>
            </a:r>
            <a:r>
              <a:rPr lang="en-US" sz="4700" dirty="0">
                <a:solidFill>
                  <a:srgbClr val="7F7F7F"/>
                </a:solidFill>
                <a:latin typeface="Calibri" pitchFamily="34" charset="0"/>
                <a:cs typeface="Calibri" panose="020F0502020204030204" pitchFamily="34" charset="0"/>
              </a:rPr>
              <a:t>:</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You can place digital photos or logo art in your poster file by selecting the </a:t>
            </a:r>
            <a:r>
              <a:rPr lang="en-US" sz="3300" b="1" dirty="0">
                <a:solidFill>
                  <a:srgbClr val="7F7F7F"/>
                </a:solidFill>
                <a:latin typeface="Calibri" pitchFamily="34" charset="0"/>
                <a:cs typeface="Calibri" panose="020F0502020204030204" pitchFamily="34" charset="0"/>
              </a:rPr>
              <a:t>Insert, Picture</a:t>
            </a:r>
            <a:r>
              <a:rPr lang="en-US" sz="3300" dirty="0">
                <a:solidFill>
                  <a:srgbClr val="7F7F7F"/>
                </a:solidFill>
                <a:latin typeface="Calibri" pitchFamily="34" charset="0"/>
                <a:cs typeface="Calibri" panose="020F0502020204030204" pitchFamily="34" charset="0"/>
              </a:rPr>
              <a:t> command, or by using standard copy &amp; paste. For best results, all graphic elements should be at least </a:t>
            </a:r>
            <a:r>
              <a:rPr lang="en-US" sz="3300" b="1" dirty="0">
                <a:solidFill>
                  <a:srgbClr val="7F7F7F"/>
                </a:solidFill>
                <a:latin typeface="Calibri" pitchFamily="34" charset="0"/>
                <a:cs typeface="Calibri" panose="020F0502020204030204" pitchFamily="34" charset="0"/>
              </a:rPr>
              <a:t>150-200 pixels per inch in their final printed size</a:t>
            </a:r>
            <a:r>
              <a:rPr lang="en-US" sz="3300" dirty="0">
                <a:solidFill>
                  <a:srgbClr val="7F7F7F"/>
                </a:solidFill>
                <a:latin typeface="Calibri" pitchFamily="34" charset="0"/>
                <a:cs typeface="Calibri" panose="020F0502020204030204" pitchFamily="34" charset="0"/>
              </a:rPr>
              <a:t>. For instance, a 1600 x 1200 pixel</a:t>
            </a:r>
            <a:r>
              <a:rPr lang="en-US" sz="3300" baseline="0" dirty="0">
                <a:solidFill>
                  <a:srgbClr val="7F7F7F"/>
                </a:solidFill>
                <a:latin typeface="Calibri" pitchFamily="34" charset="0"/>
                <a:cs typeface="Calibri" panose="020F0502020204030204" pitchFamily="34" charset="0"/>
              </a:rPr>
              <a:t> photo will usually look fine up to </a:t>
            </a:r>
            <a:r>
              <a:rPr lang="en-US" sz="3300" dirty="0">
                <a:solidFill>
                  <a:srgbClr val="7F7F7F"/>
                </a:solidFill>
                <a:latin typeface="Calibri" pitchFamily="34" charset="0"/>
                <a:cs typeface="Calibri" panose="020F0502020204030204" pitchFamily="34" charset="0"/>
              </a:rPr>
              <a:t>8“-10” wide on your printed poster.</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To preview the print quality of images, select a magnification of 100% when previewing your poster. This will give you a good idea of what it will look like in print. If you are laying out a large poster and using half-scale dimensions, be sure to preview your graphics at 200% to see them at their final printed size.</a:t>
            </a:r>
          </a:p>
          <a:p>
            <a:pPr lvl="0">
              <a:spcBef>
                <a:spcPts val="0"/>
              </a:spcBef>
              <a:spcAft>
                <a:spcPts val="1286"/>
              </a:spcAft>
            </a:pPr>
            <a:r>
              <a:rPr lang="en-US" sz="3300" dirty="0">
                <a:solidFill>
                  <a:srgbClr val="7F7F7F"/>
                </a:solidFill>
                <a:latin typeface="Calibri" pitchFamily="34" charset="0"/>
                <a:cs typeface="Calibri" panose="020F0502020204030204" pitchFamily="34" charset="0"/>
              </a:rPr>
              <a:t>Please note that graphics from websites (such as the logo on your hospital's or university's home page) will only be 72dpi and not suitable for printing.</a:t>
            </a:r>
          </a:p>
          <a:p>
            <a:pPr lvl="0" algn="ctr">
              <a:spcBef>
                <a:spcPts val="0"/>
              </a:spcBef>
              <a:spcAft>
                <a:spcPts val="1286"/>
              </a:spcAft>
            </a:pPr>
            <a:br>
              <a:rPr lang="en-US" sz="2400" dirty="0">
                <a:solidFill>
                  <a:srgbClr val="7F7F7F"/>
                </a:solidFill>
                <a:latin typeface="Calibri" pitchFamily="34" charset="0"/>
                <a:cs typeface="Calibri" panose="020F0502020204030204" pitchFamily="34" charset="0"/>
              </a:rPr>
            </a:br>
            <a:r>
              <a:rPr lang="en-US" sz="2400" dirty="0">
                <a:solidFill>
                  <a:srgbClr val="7F7F7F"/>
                </a:solidFill>
                <a:latin typeface="Calibri" pitchFamily="34" charset="0"/>
                <a:cs typeface="Calibri" panose="020F0502020204030204" pitchFamily="34" charset="0"/>
              </a:rPr>
              <a:t>[This sidebar area does not print.]</a:t>
            </a:r>
          </a:p>
        </p:txBody>
      </p:sp>
      <p:grpSp>
        <p:nvGrpSpPr>
          <p:cNvPr id="12" name="Group 11"/>
          <p:cNvGrpSpPr/>
          <p:nvPr userDrawn="1"/>
        </p:nvGrpSpPr>
        <p:grpSpPr>
          <a:xfrm>
            <a:off x="33467040" y="0"/>
            <a:ext cx="7132320" cy="21945600"/>
            <a:chOff x="33832800" y="0"/>
            <a:chExt cx="12801600" cy="43891200"/>
          </a:xfrm>
        </p:grpSpPr>
        <p:sp>
          <p:nvSpPr>
            <p:cNvPr id="13" name="Instructions"/>
            <p:cNvSpPr/>
            <p:nvPr userDrawn="1"/>
          </p:nvSpPr>
          <p:spPr>
            <a:xfrm>
              <a:off x="33832800" y="0"/>
              <a:ext cx="12801600" cy="43891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228600" rIns="228600" bIns="228600" rtlCol="0" anchor="t"/>
            <a:lstStyle>
              <a:defPPr>
                <a:defRPr lang="en-US"/>
              </a:defPPr>
              <a:lvl1pPr marL="0" algn="l" defTabSz="3686861" rtl="0" eaLnBrk="1" latinLnBrk="0" hangingPunct="1">
                <a:defRPr sz="7258" kern="1200">
                  <a:solidFill>
                    <a:schemeClr val="lt1"/>
                  </a:solidFill>
                  <a:latin typeface="+mn-lt"/>
                  <a:ea typeface="+mn-ea"/>
                  <a:cs typeface="+mn-cs"/>
                </a:defRPr>
              </a:lvl1pPr>
              <a:lvl2pPr marL="1843430" algn="l" defTabSz="3686861" rtl="0" eaLnBrk="1" latinLnBrk="0" hangingPunct="1">
                <a:defRPr sz="7258" kern="1200">
                  <a:solidFill>
                    <a:schemeClr val="lt1"/>
                  </a:solidFill>
                  <a:latin typeface="+mn-lt"/>
                  <a:ea typeface="+mn-ea"/>
                  <a:cs typeface="+mn-cs"/>
                </a:defRPr>
              </a:lvl2pPr>
              <a:lvl3pPr marL="3686861" algn="l" defTabSz="3686861" rtl="0" eaLnBrk="1" latinLnBrk="0" hangingPunct="1">
                <a:defRPr sz="7258" kern="1200">
                  <a:solidFill>
                    <a:schemeClr val="lt1"/>
                  </a:solidFill>
                  <a:latin typeface="+mn-lt"/>
                  <a:ea typeface="+mn-ea"/>
                  <a:cs typeface="+mn-cs"/>
                </a:defRPr>
              </a:lvl3pPr>
              <a:lvl4pPr marL="5530291" algn="l" defTabSz="3686861" rtl="0" eaLnBrk="1" latinLnBrk="0" hangingPunct="1">
                <a:defRPr sz="7258" kern="1200">
                  <a:solidFill>
                    <a:schemeClr val="lt1"/>
                  </a:solidFill>
                  <a:latin typeface="+mn-lt"/>
                  <a:ea typeface="+mn-ea"/>
                  <a:cs typeface="+mn-cs"/>
                </a:defRPr>
              </a:lvl4pPr>
              <a:lvl5pPr marL="7373722" algn="l" defTabSz="3686861" rtl="0" eaLnBrk="1" latinLnBrk="0" hangingPunct="1">
                <a:defRPr sz="7258" kern="1200">
                  <a:solidFill>
                    <a:schemeClr val="lt1"/>
                  </a:solidFill>
                  <a:latin typeface="+mn-lt"/>
                  <a:ea typeface="+mn-ea"/>
                  <a:cs typeface="+mn-cs"/>
                </a:defRPr>
              </a:lvl5pPr>
              <a:lvl6pPr marL="9217152" algn="l" defTabSz="3686861" rtl="0" eaLnBrk="1" latinLnBrk="0" hangingPunct="1">
                <a:defRPr sz="7258" kern="1200">
                  <a:solidFill>
                    <a:schemeClr val="lt1"/>
                  </a:solidFill>
                  <a:latin typeface="+mn-lt"/>
                  <a:ea typeface="+mn-ea"/>
                  <a:cs typeface="+mn-cs"/>
                </a:defRPr>
              </a:lvl6pPr>
              <a:lvl7pPr marL="11060582" algn="l" defTabSz="3686861" rtl="0" eaLnBrk="1" latinLnBrk="0" hangingPunct="1">
                <a:defRPr sz="7258" kern="1200">
                  <a:solidFill>
                    <a:schemeClr val="lt1"/>
                  </a:solidFill>
                  <a:latin typeface="+mn-lt"/>
                  <a:ea typeface="+mn-ea"/>
                  <a:cs typeface="+mn-cs"/>
                </a:defRPr>
              </a:lvl7pPr>
              <a:lvl8pPr marL="12904013" algn="l" defTabSz="3686861" rtl="0" eaLnBrk="1" latinLnBrk="0" hangingPunct="1">
                <a:defRPr sz="7258" kern="1200">
                  <a:solidFill>
                    <a:schemeClr val="lt1"/>
                  </a:solidFill>
                  <a:latin typeface="+mn-lt"/>
                  <a:ea typeface="+mn-ea"/>
                  <a:cs typeface="+mn-cs"/>
                </a:defRPr>
              </a:lvl8pPr>
              <a:lvl9pPr marL="14747443" algn="l" defTabSz="3686861" rtl="0" eaLnBrk="1" latinLnBrk="0" hangingPunct="1">
                <a:defRPr sz="7258" kern="1200">
                  <a:solidFill>
                    <a:schemeClr val="lt1"/>
                  </a:solidFill>
                  <a:latin typeface="+mn-lt"/>
                  <a:ea typeface="+mn-ea"/>
                  <a:cs typeface="+mn-cs"/>
                </a:defRPr>
              </a:lvl9pPr>
            </a:lstStyle>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Change</a:t>
              </a:r>
              <a:r>
                <a:rPr lang="en-US" sz="4700" baseline="0" dirty="0">
                  <a:solidFill>
                    <a:schemeClr val="bg1">
                      <a:lumMod val="50000"/>
                    </a:schemeClr>
                  </a:solidFill>
                  <a:latin typeface="Calibri" pitchFamily="34" charset="0"/>
                  <a:cs typeface="Calibri" panose="020F0502020204030204" pitchFamily="34" charset="0"/>
                </a:rPr>
                <a:t> Color Theme</a:t>
              </a:r>
              <a:r>
                <a:rPr lang="en-US" sz="4700" dirty="0">
                  <a:solidFill>
                    <a:schemeClr val="bg1">
                      <a:lumMod val="50000"/>
                    </a:schemeClr>
                  </a:solidFill>
                  <a:latin typeface="Calibri" pitchFamily="34" charset="0"/>
                  <a:cs typeface="Calibri" panose="020F0502020204030204" pitchFamily="34" charset="0"/>
                </a:rPr>
                <a:t>:</a:t>
              </a:r>
              <a:endParaRPr sz="470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This template is designed to use the built-in color themes in</a:t>
              </a:r>
              <a:r>
                <a:rPr lang="en-US" sz="3300" baseline="0" dirty="0">
                  <a:solidFill>
                    <a:schemeClr val="bg1">
                      <a:lumMod val="50000"/>
                    </a:schemeClr>
                  </a:solidFill>
                  <a:latin typeface="Calibri" pitchFamily="34" charset="0"/>
                  <a:cs typeface="Calibri" panose="020F0502020204030204" pitchFamily="34" charset="0"/>
                </a:rPr>
                <a:t> the newer versions of PowerPoint.</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To change the color theme, select the </a:t>
              </a:r>
              <a:r>
                <a:rPr lang="en-US" sz="3300" b="1" baseline="0" dirty="0">
                  <a:solidFill>
                    <a:schemeClr val="bg1">
                      <a:lumMod val="50000"/>
                    </a:schemeClr>
                  </a:solidFill>
                  <a:latin typeface="Calibri" pitchFamily="34" charset="0"/>
                  <a:cs typeface="Calibri" panose="020F0502020204030204" pitchFamily="34" charset="0"/>
                </a:rPr>
                <a:t>Design</a:t>
              </a:r>
              <a:r>
                <a:rPr lang="en-US" sz="3300" baseline="0" dirty="0">
                  <a:solidFill>
                    <a:schemeClr val="bg1">
                      <a:lumMod val="50000"/>
                    </a:schemeClr>
                  </a:solidFill>
                  <a:latin typeface="Calibri" pitchFamily="34" charset="0"/>
                  <a:cs typeface="Calibri" panose="020F0502020204030204" pitchFamily="34" charset="0"/>
                </a:rPr>
                <a:t> tab, then select the </a:t>
              </a:r>
              <a:r>
                <a:rPr lang="en-US" sz="3300" b="1" baseline="0" dirty="0">
                  <a:solidFill>
                    <a:schemeClr val="bg1">
                      <a:lumMod val="50000"/>
                    </a:schemeClr>
                  </a:solidFill>
                  <a:latin typeface="Calibri" pitchFamily="34" charset="0"/>
                  <a:cs typeface="Calibri" panose="020F0502020204030204" pitchFamily="34" charset="0"/>
                </a:rPr>
                <a:t>Colors</a:t>
              </a:r>
              <a:r>
                <a:rPr lang="en-US" sz="3300" baseline="0" dirty="0">
                  <a:solidFill>
                    <a:schemeClr val="bg1">
                      <a:lumMod val="50000"/>
                    </a:schemeClr>
                  </a:solidFill>
                  <a:latin typeface="Calibri" pitchFamily="34" charset="0"/>
                  <a:cs typeface="Calibri" panose="020F0502020204030204" pitchFamily="34" charset="0"/>
                </a:rPr>
                <a:t> drop-down list.</a:t>
              </a:r>
            </a:p>
            <a:p>
              <a:pPr lvl="0">
                <a:spcBef>
                  <a:spcPts val="0"/>
                </a:spcBef>
                <a:spcAft>
                  <a:spcPts val="1286"/>
                </a:spcAft>
              </a:pPr>
              <a:endParaRPr lang="en-US" sz="48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endParaRPr lang="en-US" sz="3300" baseline="0" dirty="0">
                <a:solidFill>
                  <a:schemeClr val="bg1">
                    <a:lumMod val="50000"/>
                  </a:schemeClr>
                </a:solidFill>
                <a:latin typeface="Calibri" pitchFamily="34" charset="0"/>
                <a:cs typeface="Calibri" panose="020F0502020204030204" pitchFamily="34" charset="0"/>
              </a:endParaRP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The default color theme for this template is “Office”, so you can always return to that after trying some of the alternatives.</a:t>
              </a:r>
            </a:p>
            <a:p>
              <a:pPr lvl="0">
                <a:spcBef>
                  <a:spcPts val="0"/>
                </a:spcBef>
                <a:spcAft>
                  <a:spcPts val="1286"/>
                </a:spcAft>
              </a:pPr>
              <a:r>
                <a:rPr lang="en-US" sz="4700" dirty="0">
                  <a:solidFill>
                    <a:schemeClr val="bg1">
                      <a:lumMod val="50000"/>
                    </a:schemeClr>
                  </a:solidFill>
                  <a:latin typeface="Calibri" pitchFamily="34" charset="0"/>
                  <a:cs typeface="Calibri" panose="020F0502020204030204" pitchFamily="34" charset="0"/>
                </a:rPr>
                <a:t>Printing Your Poster:</a:t>
              </a:r>
            </a:p>
            <a:p>
              <a:pPr lvl="0">
                <a:spcBef>
                  <a:spcPts val="0"/>
                </a:spcBef>
                <a:spcAft>
                  <a:spcPts val="1286"/>
                </a:spcAft>
              </a:pPr>
              <a:r>
                <a:rPr lang="en-US" sz="3300" dirty="0">
                  <a:solidFill>
                    <a:schemeClr val="bg1">
                      <a:lumMod val="50000"/>
                    </a:schemeClr>
                  </a:solidFill>
                  <a:latin typeface="Calibri" pitchFamily="34" charset="0"/>
                  <a:cs typeface="Calibri" panose="020F0502020204030204" pitchFamily="34" charset="0"/>
                </a:rPr>
                <a:t>Once your poster file is ready, visit</a:t>
              </a:r>
              <a:r>
                <a:rPr lang="en-US" sz="3300" baseline="0" dirty="0">
                  <a:solidFill>
                    <a:schemeClr val="bg1">
                      <a:lumMod val="50000"/>
                    </a:schemeClr>
                  </a:solidFill>
                  <a:latin typeface="Calibri" pitchFamily="34" charset="0"/>
                  <a:cs typeface="Calibri" panose="020F0502020204030204" pitchFamily="34" charset="0"/>
                </a:rPr>
                <a:t> </a:t>
              </a:r>
              <a:r>
                <a:rPr lang="en-US" sz="3300" b="1" baseline="0" dirty="0">
                  <a:solidFill>
                    <a:schemeClr val="bg1">
                      <a:lumMod val="50000"/>
                    </a:schemeClr>
                  </a:solidFill>
                  <a:latin typeface="Calibri" pitchFamily="34" charset="0"/>
                  <a:cs typeface="Calibri" panose="020F0502020204030204" pitchFamily="34" charset="0"/>
                </a:rPr>
                <a:t>www.genigraphics.com</a:t>
              </a:r>
              <a:r>
                <a:rPr lang="en-US" sz="3300" baseline="0" dirty="0">
                  <a:solidFill>
                    <a:schemeClr val="bg1">
                      <a:lumMod val="50000"/>
                    </a:schemeClr>
                  </a:solidFill>
                  <a:latin typeface="Calibri" pitchFamily="34" charset="0"/>
                  <a:cs typeface="Calibri" panose="020F0502020204030204" pitchFamily="34" charset="0"/>
                </a:rPr>
                <a:t> to order a high-quality, affordable poster print. Every order receives a free design review and we can deliver as fast as next business day within the US and Canada. </a:t>
              </a:r>
            </a:p>
            <a:p>
              <a:pPr lvl="0">
                <a:spcBef>
                  <a:spcPts val="0"/>
                </a:spcBef>
                <a:spcAft>
                  <a:spcPts val="1286"/>
                </a:spcAft>
              </a:pPr>
              <a:r>
                <a:rPr lang="en-US" sz="3300" baseline="0" dirty="0">
                  <a:solidFill>
                    <a:schemeClr val="bg1">
                      <a:lumMod val="50000"/>
                    </a:schemeClr>
                  </a:solidFill>
                  <a:latin typeface="Calibri" pitchFamily="34" charset="0"/>
                  <a:cs typeface="Calibri" panose="020F0502020204030204" pitchFamily="34" charset="0"/>
                </a:rPr>
                <a:t>Genigraphics® has been producing output from PowerPoint® longer than anyone in the industry; dating back to when we helped Microsoft® design the PowerPoint® software. </a:t>
              </a:r>
            </a:p>
            <a:p>
              <a:pPr lvl="0">
                <a:spcBef>
                  <a:spcPts val="0"/>
                </a:spcBef>
                <a:spcAft>
                  <a:spcPts val="0"/>
                </a:spcAft>
              </a:pPr>
              <a:endParaRPr lang="en-US" sz="3300" baseline="0" dirty="0">
                <a:solidFill>
                  <a:schemeClr val="bg1">
                    <a:lumMod val="50000"/>
                  </a:schemeClr>
                </a:solidFill>
                <a:latin typeface="Calibri" pitchFamily="34" charset="0"/>
                <a:cs typeface="Calibri" panose="020F0502020204030204" pitchFamily="34" charset="0"/>
              </a:endParaRPr>
            </a:p>
            <a:p>
              <a:pPr lvl="0" algn="ctr">
                <a:spcBef>
                  <a:spcPts val="0"/>
                </a:spcBef>
                <a:spcAft>
                  <a:spcPts val="0"/>
                </a:spcAft>
              </a:pPr>
              <a:r>
                <a:rPr lang="en-US" sz="3300" baseline="0" dirty="0">
                  <a:solidFill>
                    <a:schemeClr val="bg1">
                      <a:lumMod val="50000"/>
                    </a:schemeClr>
                  </a:solidFill>
                  <a:latin typeface="Calibri" pitchFamily="34" charset="0"/>
                  <a:cs typeface="Calibri" panose="020F0502020204030204" pitchFamily="34" charset="0"/>
                </a:rPr>
                <a:t>US and Canada:  1-800-790-4001</a:t>
              </a:r>
              <a:br>
                <a:rPr lang="en-US" sz="3300" baseline="0" dirty="0">
                  <a:solidFill>
                    <a:schemeClr val="bg1">
                      <a:lumMod val="50000"/>
                    </a:schemeClr>
                  </a:solidFill>
                  <a:latin typeface="Calibri" pitchFamily="34" charset="0"/>
                  <a:cs typeface="Calibri" panose="020F0502020204030204" pitchFamily="34" charset="0"/>
                </a:rPr>
              </a:br>
              <a:r>
                <a:rPr lang="en-US" sz="3300" baseline="0" dirty="0">
                  <a:solidFill>
                    <a:schemeClr val="bg1">
                      <a:lumMod val="50000"/>
                    </a:schemeClr>
                  </a:solidFill>
                  <a:latin typeface="Calibri" pitchFamily="34" charset="0"/>
                  <a:cs typeface="Calibri" panose="020F0502020204030204" pitchFamily="34" charset="0"/>
                </a:rPr>
                <a:t>Email: info@genigraphics.com</a:t>
              </a:r>
            </a:p>
            <a:p>
              <a:pPr lvl="0" algn="ctr">
                <a:spcBef>
                  <a:spcPts val="0"/>
                </a:spcBef>
                <a:spcAft>
                  <a:spcPts val="0"/>
                </a:spcAft>
              </a:pPr>
              <a:br>
                <a:rPr lang="en-US" sz="2400" dirty="0">
                  <a:solidFill>
                    <a:schemeClr val="bg1">
                      <a:lumMod val="50000"/>
                    </a:schemeClr>
                  </a:solidFill>
                  <a:latin typeface="Calibri" pitchFamily="34" charset="0"/>
                  <a:cs typeface="Calibri" panose="020F0502020204030204" pitchFamily="34" charset="0"/>
                </a:rPr>
              </a:br>
              <a:r>
                <a:rPr lang="en-US" sz="2400" dirty="0">
                  <a:solidFill>
                    <a:schemeClr val="bg1">
                      <a:lumMod val="50000"/>
                    </a:schemeClr>
                  </a:solidFill>
                  <a:latin typeface="Calibri" pitchFamily="34" charset="0"/>
                  <a:cs typeface="Calibri" panose="020F0502020204030204" pitchFamily="34" charset="0"/>
                </a:rPr>
                <a:t>[This sidebar area does not print.]</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281342" y="9260274"/>
              <a:ext cx="11904515" cy="10246926"/>
            </a:xfrm>
            <a:prstGeom prst="rect">
              <a:avLst/>
            </a:prstGeom>
          </p:spPr>
        </p:pic>
      </p:grpSp>
      <p:pic>
        <p:nvPicPr>
          <p:cNvPr id="2" name="Picture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508200" y="21677939"/>
            <a:ext cx="5297435" cy="185928"/>
          </a:xfrm>
          <a:prstGeom prst="rect">
            <a:avLst/>
          </a:prstGeom>
        </p:spPr>
      </p:pic>
    </p:spTree>
    <p:extLst>
      <p:ext uri="{BB962C8B-B14F-4D97-AF65-F5344CB8AC3E}">
        <p14:creationId xmlns:p14="http://schemas.microsoft.com/office/powerpoint/2010/main" val="346271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5D6BDF-9D0E-4E2B-85B8-D8F4790360C9}" type="datetimeFigureOut">
              <a:rPr lang="en-US" smtClean="0"/>
              <a:t>6/1/19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4156643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1" name="Freeform 6"/>
          <p:cNvSpPr/>
          <p:nvPr/>
        </p:nvSpPr>
        <p:spPr bwMode="auto">
          <a:xfrm>
            <a:off x="2" y="0"/>
            <a:ext cx="7599524" cy="219456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bg2"/>
          </a:solidFill>
          <a:ln w="0">
            <a:noFill/>
            <a:prstDash val="solid"/>
            <a:round/>
            <a:headEnd/>
            <a:tailEnd/>
          </a:ln>
        </p:spPr>
      </p:sp>
      <p:sp>
        <p:nvSpPr>
          <p:cNvPr id="2" name="Title 1"/>
          <p:cNvSpPr>
            <a:spLocks noGrp="1"/>
          </p:cNvSpPr>
          <p:nvPr>
            <p:ph type="title"/>
          </p:nvPr>
        </p:nvSpPr>
        <p:spPr>
          <a:xfrm>
            <a:off x="8755911" y="3436447"/>
            <a:ext cx="22105091" cy="13006806"/>
          </a:xfrm>
        </p:spPr>
        <p:txBody>
          <a:bodyPr anchor="b">
            <a:normAutofit/>
          </a:bodyPr>
          <a:lstStyle>
            <a:lvl1pPr>
              <a:defRPr sz="20160" spc="1920"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8755913" y="16511304"/>
            <a:ext cx="18947218" cy="3043632"/>
          </a:xfrm>
        </p:spPr>
        <p:txBody>
          <a:bodyPr>
            <a:normAutofit/>
          </a:bodyPr>
          <a:lstStyle>
            <a:lvl1pPr marL="0" indent="0">
              <a:lnSpc>
                <a:spcPct val="100000"/>
              </a:lnSpc>
              <a:buNone/>
              <a:defRPr sz="4800" b="1" i="0" cap="all" spc="960" baseline="0">
                <a:solidFill>
                  <a:schemeClr val="accent1"/>
                </a:solidFill>
              </a:defRPr>
            </a:lvl1pPr>
            <a:lvl2pPr marL="1097280" indent="0">
              <a:buNone/>
              <a:defRPr sz="4800">
                <a:solidFill>
                  <a:schemeClr val="tx1">
                    <a:tint val="75000"/>
                  </a:schemeClr>
                </a:solidFill>
              </a:defRPr>
            </a:lvl2pPr>
            <a:lvl3pPr marL="2194560" indent="0">
              <a:buNone/>
              <a:defRPr sz="4320">
                <a:solidFill>
                  <a:schemeClr val="tx1">
                    <a:tint val="75000"/>
                  </a:schemeClr>
                </a:solidFill>
              </a:defRPr>
            </a:lvl3pPr>
            <a:lvl4pPr marL="3291840" indent="0">
              <a:buNone/>
              <a:defRPr sz="3840">
                <a:solidFill>
                  <a:schemeClr val="tx1">
                    <a:tint val="75000"/>
                  </a:schemeClr>
                </a:solidFill>
              </a:defRPr>
            </a:lvl4pPr>
            <a:lvl5pPr marL="4389120" indent="0">
              <a:buNone/>
              <a:defRPr sz="3840">
                <a:solidFill>
                  <a:schemeClr val="tx1">
                    <a:tint val="75000"/>
                  </a:schemeClr>
                </a:solidFill>
              </a:defRPr>
            </a:lvl5pPr>
            <a:lvl6pPr marL="5486400" indent="0">
              <a:buNone/>
              <a:defRPr sz="3840">
                <a:solidFill>
                  <a:schemeClr val="tx1">
                    <a:tint val="75000"/>
                  </a:schemeClr>
                </a:solidFill>
              </a:defRPr>
            </a:lvl6pPr>
            <a:lvl7pPr marL="6583680" indent="0">
              <a:buNone/>
              <a:defRPr sz="3840">
                <a:solidFill>
                  <a:schemeClr val="tx1">
                    <a:tint val="75000"/>
                  </a:schemeClr>
                </a:solidFill>
              </a:defRPr>
            </a:lvl7pPr>
            <a:lvl8pPr marL="7680960" indent="0">
              <a:buNone/>
              <a:defRPr sz="3840">
                <a:solidFill>
                  <a:schemeClr val="tx1">
                    <a:tint val="75000"/>
                  </a:schemeClr>
                </a:solidFill>
              </a:defRPr>
            </a:lvl8pPr>
            <a:lvl9pPr marL="877824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38676" y="20402173"/>
            <a:ext cx="4033656" cy="1115078"/>
          </a:xfrm>
        </p:spPr>
        <p:txBody>
          <a:bodyPr/>
          <a:lstStyle>
            <a:lvl1pPr>
              <a:defRPr baseline="0">
                <a:solidFill>
                  <a:schemeClr val="tx2"/>
                </a:solidFill>
              </a:defRPr>
            </a:lvl1pPr>
          </a:lstStyle>
          <a:p>
            <a:fld id="{985D6BDF-9D0E-4E2B-85B8-D8F4790360C9}" type="datetimeFigureOut">
              <a:rPr lang="en-US" smtClean="0"/>
              <a:t>6/1/19</a:t>
            </a:fld>
            <a:endParaRPr lang="en-US" dirty="0"/>
          </a:p>
        </p:txBody>
      </p:sp>
      <p:sp>
        <p:nvSpPr>
          <p:cNvPr id="5" name="Footer Placeholder 4"/>
          <p:cNvSpPr>
            <a:spLocks noGrp="1"/>
          </p:cNvSpPr>
          <p:nvPr>
            <p:ph type="ftr" sz="quarter" idx="11"/>
          </p:nvPr>
        </p:nvSpPr>
        <p:spPr>
          <a:xfrm>
            <a:off x="14253473" y="20402173"/>
            <a:ext cx="11109960" cy="1106547"/>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26844572" y="20402173"/>
            <a:ext cx="4016430" cy="1106547"/>
          </a:xfrm>
        </p:spPr>
        <p:txBody>
          <a:bodyPr/>
          <a:lstStyle>
            <a:lvl1pPr>
              <a:defRPr baseline="0">
                <a:solidFill>
                  <a:schemeClr val="tx2"/>
                </a:solidFill>
              </a:defRPr>
            </a:lvl1pPr>
          </a:lstStyle>
          <a:p>
            <a:fld id="{FBB075EA-769C-4ECD-B48E-D6FCDC24F876}" type="slidenum">
              <a:rPr lang="en-US" smtClean="0"/>
              <a:t>‹#›</a:t>
            </a:fld>
            <a:endParaRPr lang="en-US" dirty="0"/>
          </a:p>
        </p:txBody>
      </p:sp>
      <p:sp>
        <p:nvSpPr>
          <p:cNvPr id="16" name="Freeform 11"/>
          <p:cNvSpPr/>
          <p:nvPr/>
        </p:nvSpPr>
        <p:spPr bwMode="auto">
          <a:xfrm>
            <a:off x="2360832" y="0"/>
            <a:ext cx="4444844" cy="219456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nvGrpSpPr>
          <p:cNvPr id="7" name="Group 6" title="left scallop shape"/>
          <p:cNvGrpSpPr/>
          <p:nvPr/>
        </p:nvGrpSpPr>
        <p:grpSpPr>
          <a:xfrm>
            <a:off x="2" y="0"/>
            <a:ext cx="7599524" cy="21945600"/>
            <a:chOff x="0" y="0"/>
            <a:chExt cx="2110979" cy="6858000"/>
          </a:xfrm>
        </p:grpSpPr>
        <p:sp>
          <p:nvSpPr>
            <p:cNvPr id="9" name="Freeform 8" title="left scallop shape"/>
            <p:cNvSpPr/>
            <p:nvPr/>
          </p:nvSpPr>
          <p:spPr bwMode="auto">
            <a:xfrm>
              <a:off x="0" y="0"/>
              <a:ext cx="2110979"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0" name="Freeform 11" title="left scallop inline"/>
            <p:cNvSpPr/>
            <p:nvPr/>
          </p:nvSpPr>
          <p:spPr bwMode="auto">
            <a:xfrm>
              <a:off x="655786" y="0"/>
              <a:ext cx="1234679"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37872715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394710" y="7315200"/>
            <a:ext cx="12936931" cy="1158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7949046" y="7315200"/>
            <a:ext cx="12936931" cy="1158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5D6BDF-9D0E-4E2B-85B8-D8F4790360C9}" type="datetimeFigureOut">
              <a:rPr lang="en-US" smtClean="0"/>
              <a:t>6/1/19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99284209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394712" y="1219205"/>
            <a:ext cx="27466290" cy="4779254"/>
          </a:xfrm>
        </p:spPr>
        <p:txBody>
          <a:bodyPr/>
          <a:lstStyle/>
          <a:p>
            <a:r>
              <a:rPr lang="en-US"/>
              <a:t>Click to edit Master title style</a:t>
            </a:r>
            <a:endParaRPr lang="en-US" dirty="0"/>
          </a:p>
        </p:txBody>
      </p:sp>
      <p:sp>
        <p:nvSpPr>
          <p:cNvPr id="3" name="Text Placeholder 2"/>
          <p:cNvSpPr>
            <a:spLocks noGrp="1"/>
          </p:cNvSpPr>
          <p:nvPr>
            <p:ph type="body" idx="1"/>
          </p:nvPr>
        </p:nvSpPr>
        <p:spPr>
          <a:xfrm>
            <a:off x="3390595" y="7038830"/>
            <a:ext cx="13002768" cy="2024093"/>
          </a:xfrm>
        </p:spPr>
        <p:txBody>
          <a:bodyPr anchor="b">
            <a:noAutofit/>
          </a:bodyPr>
          <a:lstStyle>
            <a:lvl1pPr marL="0" indent="0">
              <a:lnSpc>
                <a:spcPct val="100000"/>
              </a:lnSpc>
              <a:buNone/>
              <a:defRPr sz="5760" b="1" cap="all" spc="480" baseline="0">
                <a:solidFill>
                  <a:schemeClr val="tx2"/>
                </a:solidFill>
              </a:defRPr>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4" name="Content Placeholder 3"/>
          <p:cNvSpPr>
            <a:spLocks noGrp="1"/>
          </p:cNvSpPr>
          <p:nvPr>
            <p:ph sz="half" idx="2"/>
          </p:nvPr>
        </p:nvSpPr>
        <p:spPr>
          <a:xfrm>
            <a:off x="3390595" y="9309126"/>
            <a:ext cx="13002768" cy="95884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7911433" y="7038830"/>
            <a:ext cx="13002768" cy="2024093"/>
          </a:xfrm>
        </p:spPr>
        <p:txBody>
          <a:bodyPr anchor="b">
            <a:noAutofit/>
          </a:bodyPr>
          <a:lstStyle>
            <a:lvl1pPr marL="0" indent="0">
              <a:lnSpc>
                <a:spcPct val="100000"/>
              </a:lnSpc>
              <a:buNone/>
              <a:defRPr sz="5760" b="1" cap="all" spc="480" baseline="0">
                <a:solidFill>
                  <a:schemeClr val="tx2"/>
                </a:solidFill>
              </a:defRPr>
            </a:lvl1pPr>
            <a:lvl2pPr marL="1097280" indent="0">
              <a:buNone/>
              <a:defRPr sz="4800" b="1"/>
            </a:lvl2pPr>
            <a:lvl3pPr marL="2194560" indent="0">
              <a:buNone/>
              <a:defRPr sz="4320" b="1"/>
            </a:lvl3pPr>
            <a:lvl4pPr marL="3291840" indent="0">
              <a:buNone/>
              <a:defRPr sz="3840" b="1"/>
            </a:lvl4pPr>
            <a:lvl5pPr marL="4389120" indent="0">
              <a:buNone/>
              <a:defRPr sz="3840" b="1"/>
            </a:lvl5pPr>
            <a:lvl6pPr marL="5486400" indent="0">
              <a:buNone/>
              <a:defRPr sz="3840" b="1"/>
            </a:lvl6pPr>
            <a:lvl7pPr marL="6583680" indent="0">
              <a:buNone/>
              <a:defRPr sz="3840" b="1"/>
            </a:lvl7pPr>
            <a:lvl8pPr marL="7680960" indent="0">
              <a:buNone/>
              <a:defRPr sz="3840" b="1"/>
            </a:lvl8pPr>
            <a:lvl9pPr marL="877824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7911433" y="9309126"/>
            <a:ext cx="13002768" cy="95884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5D6BDF-9D0E-4E2B-85B8-D8F4790360C9}" type="datetimeFigureOut">
              <a:rPr lang="en-US" smtClean="0"/>
              <a:t>6/1/19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197404710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5D6BDF-9D0E-4E2B-85B8-D8F4790360C9}" type="datetimeFigureOut">
              <a:rPr lang="en-US" smtClean="0"/>
              <a:t>6/1/19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990523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5D6BDF-9D0E-4E2B-85B8-D8F4790360C9}" type="datetimeFigureOut">
              <a:rPr lang="en-US" smtClean="0"/>
              <a:t>6/1/19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BB075EA-769C-4ECD-B48E-D6FCDC24F876}" type="slidenum">
              <a:rPr lang="en-US" smtClean="0"/>
              <a:t>‹#›</a:t>
            </a:fld>
            <a:endParaRPr lang="en-US" dirty="0"/>
          </a:p>
        </p:txBody>
      </p:sp>
    </p:spTree>
    <p:extLst>
      <p:ext uri="{BB962C8B-B14F-4D97-AF65-F5344CB8AC3E}">
        <p14:creationId xmlns:p14="http://schemas.microsoft.com/office/powerpoint/2010/main" val="275502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Freeform 11" title="right scallop background shape"/>
          <p:cNvSpPr/>
          <p:nvPr/>
        </p:nvSpPr>
        <p:spPr bwMode="auto">
          <a:xfrm>
            <a:off x="19952494" y="0"/>
            <a:ext cx="12965908" cy="219456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22512290" y="1463042"/>
            <a:ext cx="8348710" cy="3829347"/>
          </a:xfrm>
        </p:spPr>
        <p:txBody>
          <a:bodyPr anchor="b">
            <a:normAutofit/>
          </a:bodyPr>
          <a:lstStyle>
            <a:lvl1pPr>
              <a:lnSpc>
                <a:spcPct val="100000"/>
              </a:lnSpc>
              <a:defRPr sz="5760" b="1" i="0" cap="all" spc="720" baseline="0">
                <a:solidFill>
                  <a:schemeClr val="accent1"/>
                </a:solidFill>
                <a:latin typeface="+mn-lt"/>
              </a:defRPr>
            </a:lvl1pPr>
          </a:lstStyle>
          <a:p>
            <a:r>
              <a:rPr lang="en-US"/>
              <a:t>Click to edit Master title style</a:t>
            </a:r>
            <a:endParaRPr lang="en-US" dirty="0"/>
          </a:p>
        </p:txBody>
      </p:sp>
      <p:sp>
        <p:nvSpPr>
          <p:cNvPr id="3" name="Content Placeholder 2"/>
          <p:cNvSpPr>
            <a:spLocks noGrp="1"/>
          </p:cNvSpPr>
          <p:nvPr>
            <p:ph idx="1"/>
          </p:nvPr>
        </p:nvSpPr>
        <p:spPr>
          <a:xfrm>
            <a:off x="2065637" y="2945206"/>
            <a:ext cx="16627730" cy="15952397"/>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512290" y="5572275"/>
            <a:ext cx="8348710" cy="13325325"/>
          </a:xfrm>
        </p:spPr>
        <p:txBody>
          <a:bodyPr>
            <a:normAutofit/>
          </a:bodyPr>
          <a:lstStyle>
            <a:lvl1pPr marL="0" indent="0">
              <a:lnSpc>
                <a:spcPct val="110000"/>
              </a:lnSpc>
              <a:spcBef>
                <a:spcPts val="3840"/>
              </a:spcBef>
              <a:buNone/>
              <a:defRPr sz="4480" baseline="0">
                <a:solidFill>
                  <a:schemeClr val="bg2"/>
                </a:solidFill>
              </a:defRPr>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a:xfrm>
            <a:off x="2065640" y="20402173"/>
            <a:ext cx="3330058" cy="1115078"/>
          </a:xfrm>
        </p:spPr>
        <p:txBody>
          <a:bodyPr/>
          <a:lstStyle/>
          <a:p>
            <a:fld id="{985D6BDF-9D0E-4E2B-85B8-D8F4790360C9}" type="datetimeFigureOut">
              <a:rPr lang="en-US" smtClean="0"/>
              <a:t>6/1/19</a:t>
            </a:fld>
            <a:endParaRPr lang="en-US" dirty="0"/>
          </a:p>
        </p:txBody>
      </p:sp>
      <p:sp>
        <p:nvSpPr>
          <p:cNvPr id="6" name="Footer Placeholder 5"/>
          <p:cNvSpPr>
            <a:spLocks noGrp="1"/>
          </p:cNvSpPr>
          <p:nvPr>
            <p:ph type="ftr" sz="quarter" idx="11"/>
          </p:nvPr>
        </p:nvSpPr>
        <p:spPr>
          <a:xfrm>
            <a:off x="5679778" y="20402173"/>
            <a:ext cx="9401882" cy="1106547"/>
          </a:xfrm>
        </p:spPr>
        <p:txBody>
          <a:bodyPr/>
          <a:lstStyle/>
          <a:p>
            <a:endParaRPr lang="en-US" dirty="0"/>
          </a:p>
        </p:txBody>
      </p:sp>
      <p:sp>
        <p:nvSpPr>
          <p:cNvPr id="7" name="Slide Number Placeholder 6"/>
          <p:cNvSpPr>
            <a:spLocks noGrp="1"/>
          </p:cNvSpPr>
          <p:nvPr>
            <p:ph type="sldNum" sz="quarter" idx="12"/>
          </p:nvPr>
        </p:nvSpPr>
        <p:spPr>
          <a:xfrm>
            <a:off x="15365740" y="20402173"/>
            <a:ext cx="3327631" cy="1106547"/>
          </a:xfrm>
        </p:spPr>
        <p:txBody>
          <a:bodyPr/>
          <a:lstStyle/>
          <a:p>
            <a:fld id="{FBB075EA-769C-4ECD-B48E-D6FCDC24F876}" type="slidenum">
              <a:rPr lang="en-US" smtClean="0"/>
              <a:t>‹#›</a:t>
            </a:fld>
            <a:endParaRPr lang="en-US" dirty="0"/>
          </a:p>
        </p:txBody>
      </p:sp>
      <p:sp>
        <p:nvSpPr>
          <p:cNvPr id="8" name="Rectangle 7"/>
          <p:cNvSpPr/>
          <p:nvPr/>
        </p:nvSpPr>
        <p:spPr>
          <a:xfrm>
            <a:off x="0" y="0"/>
            <a:ext cx="765353" cy="2194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title="left edge border"/>
          <p:cNvSpPr/>
          <p:nvPr/>
        </p:nvSpPr>
        <p:spPr>
          <a:xfrm>
            <a:off x="0" y="0"/>
            <a:ext cx="765353" cy="2194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94658329"/>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65355" y="5"/>
            <a:ext cx="19860080" cy="21945597"/>
          </a:xfrm>
        </p:spPr>
        <p:txBody>
          <a:bodyPr anchor="t"/>
          <a:lstStyle>
            <a:lvl1pPr marL="0" indent="0">
              <a:buNone/>
              <a:defRPr sz="7680"/>
            </a:lvl1pPr>
            <a:lvl2pPr marL="1097280" indent="0">
              <a:buNone/>
              <a:defRPr sz="6720"/>
            </a:lvl2pPr>
            <a:lvl3pPr marL="2194560" indent="0">
              <a:buNone/>
              <a:defRPr sz="5760"/>
            </a:lvl3pPr>
            <a:lvl4pPr marL="3291840" indent="0">
              <a:buNone/>
              <a:defRPr sz="4800"/>
            </a:lvl4pPr>
            <a:lvl5pPr marL="4389120" indent="0">
              <a:buNone/>
              <a:defRPr sz="4800"/>
            </a:lvl5pPr>
            <a:lvl6pPr marL="5486400" indent="0">
              <a:buNone/>
              <a:defRPr sz="4800"/>
            </a:lvl6pPr>
            <a:lvl7pPr marL="6583680" indent="0">
              <a:buNone/>
              <a:defRPr sz="4800"/>
            </a:lvl7pPr>
            <a:lvl8pPr marL="7680960" indent="0">
              <a:buNone/>
              <a:defRPr sz="4800"/>
            </a:lvl8pPr>
            <a:lvl9pPr marL="8778240" indent="0">
              <a:buNone/>
              <a:defRPr sz="4800"/>
            </a:lvl9pPr>
          </a:lstStyle>
          <a:p>
            <a:r>
              <a:rPr lang="en-US"/>
              <a:t>Click icon to add picture</a:t>
            </a:r>
            <a:endParaRPr lang="en-US" dirty="0"/>
          </a:p>
        </p:txBody>
      </p:sp>
      <p:sp>
        <p:nvSpPr>
          <p:cNvPr id="11" name="Freeform 11" title="right scallop background shape"/>
          <p:cNvSpPr/>
          <p:nvPr/>
        </p:nvSpPr>
        <p:spPr bwMode="auto">
          <a:xfrm>
            <a:off x="19952494" y="0"/>
            <a:ext cx="12965908" cy="219456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p:cNvSpPr/>
          <p:nvPr/>
        </p:nvSpPr>
        <p:spPr>
          <a:xfrm>
            <a:off x="0" y="0"/>
            <a:ext cx="765353" cy="2194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2512287" y="1463040"/>
            <a:ext cx="8348717" cy="3829344"/>
          </a:xfrm>
        </p:spPr>
        <p:txBody>
          <a:bodyPr anchor="b">
            <a:normAutofit/>
          </a:bodyPr>
          <a:lstStyle>
            <a:lvl1pPr>
              <a:lnSpc>
                <a:spcPct val="100000"/>
              </a:lnSpc>
              <a:defRPr sz="5760" b="1" i="0" spc="720" baseline="0">
                <a:solidFill>
                  <a:schemeClr val="accent1"/>
                </a:solidFill>
                <a:latin typeface="+mn-lt"/>
              </a:defRPr>
            </a:lvl1pPr>
          </a:lstStyle>
          <a:p>
            <a:r>
              <a:rPr lang="en-US"/>
              <a:t>Click to edit Master title style</a:t>
            </a:r>
            <a:endParaRPr lang="en-US" dirty="0"/>
          </a:p>
        </p:txBody>
      </p:sp>
      <p:sp>
        <p:nvSpPr>
          <p:cNvPr id="4" name="Text Placeholder 3"/>
          <p:cNvSpPr>
            <a:spLocks noGrp="1"/>
          </p:cNvSpPr>
          <p:nvPr>
            <p:ph type="body" sz="half" idx="2"/>
          </p:nvPr>
        </p:nvSpPr>
        <p:spPr>
          <a:xfrm>
            <a:off x="22512287" y="5572275"/>
            <a:ext cx="8348717" cy="13325325"/>
          </a:xfrm>
        </p:spPr>
        <p:txBody>
          <a:bodyPr>
            <a:normAutofit/>
          </a:bodyPr>
          <a:lstStyle>
            <a:lvl1pPr marL="0" indent="0">
              <a:lnSpc>
                <a:spcPct val="110000"/>
              </a:lnSpc>
              <a:spcBef>
                <a:spcPts val="3840"/>
              </a:spcBef>
              <a:buNone/>
              <a:defRPr sz="4480" baseline="0">
                <a:solidFill>
                  <a:schemeClr val="bg2"/>
                </a:solidFill>
              </a:defRPr>
            </a:lvl1pPr>
            <a:lvl2pPr marL="1097280" indent="0">
              <a:buNone/>
              <a:defRPr sz="3360"/>
            </a:lvl2pPr>
            <a:lvl3pPr marL="2194560" indent="0">
              <a:buNone/>
              <a:defRPr sz="2880"/>
            </a:lvl3pPr>
            <a:lvl4pPr marL="3291840" indent="0">
              <a:buNone/>
              <a:defRPr sz="2400"/>
            </a:lvl4pPr>
            <a:lvl5pPr marL="4389120" indent="0">
              <a:buNone/>
              <a:defRPr sz="2400"/>
            </a:lvl5pPr>
            <a:lvl6pPr marL="5486400" indent="0">
              <a:buNone/>
              <a:defRPr sz="2400"/>
            </a:lvl6pPr>
            <a:lvl7pPr marL="6583680" indent="0">
              <a:buNone/>
              <a:defRPr sz="2400"/>
            </a:lvl7pPr>
            <a:lvl8pPr marL="7680960" indent="0">
              <a:buNone/>
              <a:defRPr sz="2400"/>
            </a:lvl8pPr>
            <a:lvl9pPr marL="8778240" indent="0">
              <a:buNone/>
              <a:defRPr sz="2400"/>
            </a:lvl9pPr>
          </a:lstStyle>
          <a:p>
            <a:pPr lvl="0"/>
            <a:r>
              <a:rPr lang="en-US"/>
              <a:t>Click to edit Master text styles</a:t>
            </a:r>
          </a:p>
        </p:txBody>
      </p:sp>
      <p:sp>
        <p:nvSpPr>
          <p:cNvPr id="5" name="Date Placeholder 4"/>
          <p:cNvSpPr>
            <a:spLocks noGrp="1"/>
          </p:cNvSpPr>
          <p:nvPr>
            <p:ph type="dt" sz="half" idx="10"/>
          </p:nvPr>
        </p:nvSpPr>
        <p:spPr>
          <a:xfrm>
            <a:off x="2068067" y="20402173"/>
            <a:ext cx="3327631" cy="1115078"/>
          </a:xfrm>
        </p:spPr>
        <p:txBody>
          <a:bodyPr/>
          <a:lstStyle/>
          <a:p>
            <a:fld id="{985D6BDF-9D0E-4E2B-85B8-D8F4790360C9}" type="datetimeFigureOut">
              <a:rPr lang="en-US" smtClean="0"/>
              <a:t>6/1/19</a:t>
            </a:fld>
            <a:endParaRPr lang="en-US" dirty="0"/>
          </a:p>
        </p:txBody>
      </p:sp>
      <p:sp>
        <p:nvSpPr>
          <p:cNvPr id="6" name="Footer Placeholder 5"/>
          <p:cNvSpPr>
            <a:spLocks noGrp="1"/>
          </p:cNvSpPr>
          <p:nvPr>
            <p:ph type="ftr" sz="quarter" idx="11"/>
          </p:nvPr>
        </p:nvSpPr>
        <p:spPr>
          <a:xfrm>
            <a:off x="5679778" y="20402173"/>
            <a:ext cx="9401882" cy="1106547"/>
          </a:xfrm>
        </p:spPr>
        <p:txBody>
          <a:bodyPr/>
          <a:lstStyle/>
          <a:p>
            <a:endParaRPr lang="en-US" dirty="0"/>
          </a:p>
        </p:txBody>
      </p:sp>
      <p:sp>
        <p:nvSpPr>
          <p:cNvPr id="7" name="Slide Number Placeholder 6"/>
          <p:cNvSpPr>
            <a:spLocks noGrp="1"/>
          </p:cNvSpPr>
          <p:nvPr>
            <p:ph type="sldNum" sz="quarter" idx="12"/>
          </p:nvPr>
        </p:nvSpPr>
        <p:spPr>
          <a:xfrm>
            <a:off x="15322151" y="20402173"/>
            <a:ext cx="3410856" cy="1106547"/>
          </a:xfrm>
        </p:spPr>
        <p:txBody>
          <a:bodyPr/>
          <a:lstStyle/>
          <a:p>
            <a:fld id="{FBB075EA-769C-4ECD-B48E-D6FCDC24F876}" type="slidenum">
              <a:rPr lang="en-US" smtClean="0"/>
              <a:t>‹#›</a:t>
            </a:fld>
            <a:endParaRPr lang="en-US" dirty="0"/>
          </a:p>
        </p:txBody>
      </p:sp>
      <p:sp>
        <p:nvSpPr>
          <p:cNvPr id="13" name="Rectangle 12" title="left edge border"/>
          <p:cNvSpPr/>
          <p:nvPr/>
        </p:nvSpPr>
        <p:spPr>
          <a:xfrm>
            <a:off x="0" y="0"/>
            <a:ext cx="765353" cy="2194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3418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79529" y="1223632"/>
            <a:ext cx="27481471" cy="477482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379529" y="7315208"/>
            <a:ext cx="27481471" cy="114994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379529" y="20402173"/>
            <a:ext cx="6290251" cy="1115078"/>
          </a:xfrm>
          <a:prstGeom prst="rect">
            <a:avLst/>
          </a:prstGeom>
        </p:spPr>
        <p:txBody>
          <a:bodyPr vert="horz" lIns="91440" tIns="45720" rIns="91440" bIns="45720" rtlCol="0" anchor="ctr"/>
          <a:lstStyle>
            <a:lvl1pPr algn="l">
              <a:defRPr sz="3200">
                <a:solidFill>
                  <a:schemeClr val="tx1">
                    <a:lumMod val="65000"/>
                    <a:lumOff val="35000"/>
                  </a:schemeClr>
                </a:solidFill>
              </a:defRPr>
            </a:lvl1pPr>
          </a:lstStyle>
          <a:p>
            <a:fld id="{985D6BDF-9D0E-4E2B-85B8-D8F4790360C9}" type="datetimeFigureOut">
              <a:rPr lang="en-US" smtClean="0"/>
              <a:t>6/1/19</a:t>
            </a:fld>
            <a:endParaRPr lang="en-US" dirty="0"/>
          </a:p>
        </p:txBody>
      </p:sp>
      <p:sp>
        <p:nvSpPr>
          <p:cNvPr id="5" name="Footer Placeholder 4"/>
          <p:cNvSpPr>
            <a:spLocks noGrp="1"/>
          </p:cNvSpPr>
          <p:nvPr>
            <p:ph type="ftr" sz="quarter" idx="3"/>
          </p:nvPr>
        </p:nvSpPr>
        <p:spPr>
          <a:xfrm>
            <a:off x="10904220" y="20402173"/>
            <a:ext cx="11109960" cy="1106547"/>
          </a:xfrm>
          <a:prstGeom prst="rect">
            <a:avLst/>
          </a:prstGeom>
        </p:spPr>
        <p:txBody>
          <a:bodyPr vert="horz" lIns="91440" tIns="45720" rIns="91440" bIns="45720" rtlCol="0" anchor="ctr"/>
          <a:lstStyle>
            <a:lvl1pPr algn="ctr">
              <a:defRPr sz="3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23248626" y="20402173"/>
            <a:ext cx="7612376" cy="1106547"/>
          </a:xfrm>
          <a:prstGeom prst="rect">
            <a:avLst/>
          </a:prstGeom>
        </p:spPr>
        <p:txBody>
          <a:bodyPr vert="horz" lIns="91440" tIns="45720" rIns="91440" bIns="45720" rtlCol="0" anchor="ctr"/>
          <a:lstStyle>
            <a:lvl1pPr algn="r">
              <a:defRPr sz="3200">
                <a:solidFill>
                  <a:schemeClr val="tx1">
                    <a:lumMod val="65000"/>
                    <a:lumOff val="35000"/>
                  </a:schemeClr>
                </a:solidFill>
              </a:defRPr>
            </a:lvl1pPr>
          </a:lstStyle>
          <a:p>
            <a:fld id="{FBB075EA-769C-4ECD-B48E-D6FCDC24F876}" type="slidenum">
              <a:rPr lang="en-US" smtClean="0"/>
              <a:t>‹#›</a:t>
            </a:fld>
            <a:endParaRPr lang="en-US" dirty="0"/>
          </a:p>
        </p:txBody>
      </p:sp>
      <p:sp>
        <p:nvSpPr>
          <p:cNvPr id="12" name="Rectangle 11"/>
          <p:cNvSpPr/>
          <p:nvPr/>
        </p:nvSpPr>
        <p:spPr>
          <a:xfrm>
            <a:off x="32153047" y="0"/>
            <a:ext cx="765353" cy="2194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title="right edge border"/>
          <p:cNvSpPr/>
          <p:nvPr/>
        </p:nvSpPr>
        <p:spPr>
          <a:xfrm>
            <a:off x="32153047" y="0"/>
            <a:ext cx="765353" cy="21945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Freeform 5"/>
          <p:cNvSpPr/>
          <p:nvPr/>
        </p:nvSpPr>
        <p:spPr bwMode="auto">
          <a:xfrm>
            <a:off x="4" y="0"/>
            <a:ext cx="2444724" cy="21945600"/>
          </a:xfrm>
          <a:custGeom>
            <a:avLst/>
            <a:gdLst/>
            <a:ahLst/>
            <a:cxnLst/>
            <a:rect l="0" t="0" r="r" b="b"/>
            <a:pathLst>
              <a:path w="211" h="2160">
                <a:moveTo>
                  <a:pt x="155" y="1728"/>
                </a:moveTo>
                <a:cubicBezTo>
                  <a:pt x="155" y="1620"/>
                  <a:pt x="211" y="1620"/>
                  <a:pt x="211" y="1512"/>
                </a:cubicBezTo>
                <a:cubicBezTo>
                  <a:pt x="211" y="1404"/>
                  <a:pt x="155" y="1404"/>
                  <a:pt x="155" y="1296"/>
                </a:cubicBezTo>
                <a:cubicBezTo>
                  <a:pt x="155" y="1188"/>
                  <a:pt x="211" y="1188"/>
                  <a:pt x="211" y="1080"/>
                </a:cubicBezTo>
                <a:cubicBezTo>
                  <a:pt x="211" y="972"/>
                  <a:pt x="155" y="972"/>
                  <a:pt x="155" y="864"/>
                </a:cubicBezTo>
                <a:cubicBezTo>
                  <a:pt x="155" y="756"/>
                  <a:pt x="211" y="756"/>
                  <a:pt x="211" y="648"/>
                </a:cubicBezTo>
                <a:cubicBezTo>
                  <a:pt x="211" y="540"/>
                  <a:pt x="155" y="540"/>
                  <a:pt x="155" y="432"/>
                </a:cubicBezTo>
                <a:cubicBezTo>
                  <a:pt x="155" y="324"/>
                  <a:pt x="211" y="324"/>
                  <a:pt x="211" y="216"/>
                </a:cubicBezTo>
                <a:cubicBezTo>
                  <a:pt x="211" y="108"/>
                  <a:pt x="155" y="108"/>
                  <a:pt x="155" y="0"/>
                </a:cubicBezTo>
                <a:cubicBezTo>
                  <a:pt x="0" y="0"/>
                  <a:pt x="0" y="0"/>
                  <a:pt x="0" y="0"/>
                </a:cubicBezTo>
                <a:cubicBezTo>
                  <a:pt x="0" y="2160"/>
                  <a:pt x="0" y="2160"/>
                  <a:pt x="0" y="2160"/>
                </a:cubicBezTo>
                <a:cubicBezTo>
                  <a:pt x="155" y="2160"/>
                  <a:pt x="155" y="2160"/>
                  <a:pt x="155" y="2160"/>
                </a:cubicBezTo>
                <a:cubicBezTo>
                  <a:pt x="155" y="2052"/>
                  <a:pt x="211" y="2052"/>
                  <a:pt x="211" y="1944"/>
                </a:cubicBezTo>
                <a:cubicBezTo>
                  <a:pt x="211" y="1836"/>
                  <a:pt x="155" y="1836"/>
                  <a:pt x="155" y="1728"/>
                </a:cubicBezTo>
                <a:close/>
              </a:path>
            </a:pathLst>
          </a:custGeom>
          <a:solidFill>
            <a:schemeClr val="tx2"/>
          </a:solidFill>
          <a:ln>
            <a:noFill/>
          </a:ln>
        </p:spPr>
      </p:sp>
    </p:spTree>
    <p:extLst>
      <p:ext uri="{BB962C8B-B14F-4D97-AF65-F5344CB8AC3E}">
        <p14:creationId xmlns:p14="http://schemas.microsoft.com/office/powerpoint/2010/main" val="2168569649"/>
      </p:ext>
    </p:extLst>
  </p:cSld>
  <p:clrMap bg1="lt1" tx1="dk1" bg2="lt2" tx2="dk2" accent1="accent1" accent2="accent2" accent3="accent3" accent4="accent4" accent5="accent5" accent6="accent6" hlink="hlink" folHlink="folHlink"/>
  <p:sldLayoutIdLst>
    <p:sldLayoutId id="2147484079" r:id="rId1"/>
    <p:sldLayoutId id="2147484080" r:id="rId2"/>
    <p:sldLayoutId id="2147484081" r:id="rId3"/>
    <p:sldLayoutId id="2147484082" r:id="rId4"/>
    <p:sldLayoutId id="2147484083" r:id="rId5"/>
    <p:sldLayoutId id="2147484084" r:id="rId6"/>
    <p:sldLayoutId id="2147484085" r:id="rId7"/>
    <p:sldLayoutId id="2147484086" r:id="rId8"/>
    <p:sldLayoutId id="2147484087" r:id="rId9"/>
    <p:sldLayoutId id="2147484088" r:id="rId10"/>
    <p:sldLayoutId id="2147484089" r:id="rId11"/>
    <p:sldLayoutId id="2147484090" r:id="rId12"/>
  </p:sldLayoutIdLst>
  <p:txStyles>
    <p:titleStyle>
      <a:lvl1pPr algn="l" defTabSz="2194560" rtl="0" eaLnBrk="1" latinLnBrk="0" hangingPunct="1">
        <a:lnSpc>
          <a:spcPct val="90000"/>
        </a:lnSpc>
        <a:spcBef>
          <a:spcPct val="0"/>
        </a:spcBef>
        <a:buNone/>
        <a:defRPr sz="16320" kern="1200" cap="all" spc="480" baseline="0">
          <a:solidFill>
            <a:schemeClr val="tx2"/>
          </a:solidFill>
          <a:latin typeface="+mj-lt"/>
          <a:ea typeface="+mj-ea"/>
          <a:cs typeface="+mj-cs"/>
        </a:defRPr>
      </a:lvl1pPr>
    </p:titleStyle>
    <p:bodyStyle>
      <a:lvl1pPr marL="731520" indent="-731520" algn="l" defTabSz="2194560" rtl="0" eaLnBrk="1" latinLnBrk="0" hangingPunct="1">
        <a:lnSpc>
          <a:spcPct val="110000"/>
        </a:lnSpc>
        <a:spcBef>
          <a:spcPts val="2240"/>
        </a:spcBef>
        <a:buClr>
          <a:schemeClr val="tx2"/>
        </a:buClr>
        <a:buFont typeface="Arial" panose="020B0604020202020204" pitchFamily="34" charset="0"/>
        <a:buChar char="•"/>
        <a:defRPr sz="6400" kern="1200">
          <a:solidFill>
            <a:schemeClr val="tx1">
              <a:lumMod val="65000"/>
              <a:lumOff val="35000"/>
            </a:schemeClr>
          </a:solidFill>
          <a:latin typeface="+mn-lt"/>
          <a:ea typeface="+mn-ea"/>
          <a:cs typeface="+mn-cs"/>
        </a:defRPr>
      </a:lvl1pPr>
      <a:lvl2pPr marL="2194560" indent="-731520" algn="l" defTabSz="2194560" rtl="0" eaLnBrk="1" latinLnBrk="0" hangingPunct="1">
        <a:lnSpc>
          <a:spcPct val="110000"/>
        </a:lnSpc>
        <a:spcBef>
          <a:spcPts val="2240"/>
        </a:spcBef>
        <a:buClr>
          <a:schemeClr val="tx2"/>
        </a:buClr>
        <a:buFont typeface="Gill Sans MT" panose="020B0502020104020203" pitchFamily="34" charset="0"/>
        <a:buChar char="–"/>
        <a:defRPr sz="5760" kern="1200">
          <a:solidFill>
            <a:schemeClr val="tx1">
              <a:lumMod val="65000"/>
              <a:lumOff val="35000"/>
            </a:schemeClr>
          </a:solidFill>
          <a:latin typeface="+mn-lt"/>
          <a:ea typeface="+mn-ea"/>
          <a:cs typeface="+mn-cs"/>
        </a:defRPr>
      </a:lvl2pPr>
      <a:lvl3pPr marL="3657600" indent="-731520" algn="l" defTabSz="2194560" rtl="0" eaLnBrk="1" latinLnBrk="0" hangingPunct="1">
        <a:lnSpc>
          <a:spcPct val="110000"/>
        </a:lnSpc>
        <a:spcBef>
          <a:spcPts val="2240"/>
        </a:spcBef>
        <a:buClr>
          <a:schemeClr val="tx2"/>
        </a:buClr>
        <a:buFont typeface="Arial" panose="020B0604020202020204" pitchFamily="34" charset="0"/>
        <a:buChar char="•"/>
        <a:defRPr sz="5120" kern="1200">
          <a:solidFill>
            <a:schemeClr val="tx1">
              <a:lumMod val="65000"/>
              <a:lumOff val="35000"/>
            </a:schemeClr>
          </a:solidFill>
          <a:latin typeface="+mn-lt"/>
          <a:ea typeface="+mn-ea"/>
          <a:cs typeface="+mn-cs"/>
        </a:defRPr>
      </a:lvl3pPr>
      <a:lvl4pPr marL="5120640" indent="-731520" algn="l" defTabSz="2194560" rtl="0" eaLnBrk="1" latinLnBrk="0" hangingPunct="1">
        <a:lnSpc>
          <a:spcPct val="110000"/>
        </a:lnSpc>
        <a:spcBef>
          <a:spcPts val="2240"/>
        </a:spcBef>
        <a:buClr>
          <a:schemeClr val="tx2"/>
        </a:buClr>
        <a:buFont typeface="Gill Sans MT" panose="020B0502020104020203" pitchFamily="34" charset="0"/>
        <a:buChar char="–"/>
        <a:defRPr sz="4480" kern="1200">
          <a:solidFill>
            <a:schemeClr val="tx1">
              <a:lumMod val="65000"/>
              <a:lumOff val="35000"/>
            </a:schemeClr>
          </a:solidFill>
          <a:latin typeface="+mn-lt"/>
          <a:ea typeface="+mn-ea"/>
          <a:cs typeface="+mn-cs"/>
        </a:defRPr>
      </a:lvl4pPr>
      <a:lvl5pPr marL="6583680" indent="-731520" algn="l" defTabSz="2194560" rtl="0" eaLnBrk="1" latinLnBrk="0" hangingPunct="1">
        <a:lnSpc>
          <a:spcPct val="110000"/>
        </a:lnSpc>
        <a:spcBef>
          <a:spcPts val="2240"/>
        </a:spcBef>
        <a:buClr>
          <a:schemeClr val="tx2"/>
        </a:buClr>
        <a:buFont typeface="Arial" panose="020B0604020202020204" pitchFamily="34" charset="0"/>
        <a:buChar char="•"/>
        <a:defRPr sz="4480" kern="1200">
          <a:solidFill>
            <a:schemeClr val="tx1">
              <a:lumMod val="65000"/>
              <a:lumOff val="35000"/>
            </a:schemeClr>
          </a:solidFill>
          <a:latin typeface="+mn-lt"/>
          <a:ea typeface="+mn-ea"/>
          <a:cs typeface="+mn-cs"/>
        </a:defRPr>
      </a:lvl5pPr>
      <a:lvl6pPr marL="8046720" indent="-731520" algn="l" defTabSz="2194560" rtl="0" eaLnBrk="1" latinLnBrk="0" hangingPunct="1">
        <a:lnSpc>
          <a:spcPct val="110000"/>
        </a:lnSpc>
        <a:spcBef>
          <a:spcPts val="2240"/>
        </a:spcBef>
        <a:buClr>
          <a:schemeClr val="tx2"/>
        </a:buClr>
        <a:buFont typeface="Gill Sans MT" panose="020B0502020104020203" pitchFamily="34" charset="0"/>
        <a:buChar char="–"/>
        <a:defRPr sz="4480" kern="1200">
          <a:solidFill>
            <a:schemeClr val="tx1">
              <a:lumMod val="65000"/>
              <a:lumOff val="35000"/>
            </a:schemeClr>
          </a:solidFill>
          <a:latin typeface="+mn-lt"/>
          <a:ea typeface="+mn-ea"/>
          <a:cs typeface="+mn-cs"/>
        </a:defRPr>
      </a:lvl6pPr>
      <a:lvl7pPr marL="9509760" indent="-731520" algn="l" defTabSz="2194560" rtl="0" eaLnBrk="1" latinLnBrk="0" hangingPunct="1">
        <a:lnSpc>
          <a:spcPct val="110000"/>
        </a:lnSpc>
        <a:spcBef>
          <a:spcPts val="2240"/>
        </a:spcBef>
        <a:buClr>
          <a:schemeClr val="tx2"/>
        </a:buClr>
        <a:buFont typeface="Arial" panose="020B0604020202020204" pitchFamily="34" charset="0"/>
        <a:buChar char="•"/>
        <a:defRPr sz="4480" kern="1200">
          <a:solidFill>
            <a:schemeClr val="tx1">
              <a:lumMod val="65000"/>
              <a:lumOff val="35000"/>
            </a:schemeClr>
          </a:solidFill>
          <a:latin typeface="+mn-lt"/>
          <a:ea typeface="+mn-ea"/>
          <a:cs typeface="+mn-cs"/>
        </a:defRPr>
      </a:lvl7pPr>
      <a:lvl8pPr marL="10972800" indent="-731520" algn="l" defTabSz="2194560" rtl="0" eaLnBrk="1" latinLnBrk="0" hangingPunct="1">
        <a:lnSpc>
          <a:spcPct val="110000"/>
        </a:lnSpc>
        <a:spcBef>
          <a:spcPts val="2240"/>
        </a:spcBef>
        <a:buClr>
          <a:schemeClr val="tx2"/>
        </a:buClr>
        <a:buFont typeface="Gill Sans MT" panose="020B0502020104020203" pitchFamily="34" charset="0"/>
        <a:buChar char="–"/>
        <a:defRPr sz="4480" kern="1200" baseline="0">
          <a:solidFill>
            <a:schemeClr val="tx1">
              <a:lumMod val="65000"/>
              <a:lumOff val="35000"/>
            </a:schemeClr>
          </a:solidFill>
          <a:latin typeface="+mn-lt"/>
          <a:ea typeface="+mn-ea"/>
          <a:cs typeface="+mn-cs"/>
        </a:defRPr>
      </a:lvl8pPr>
      <a:lvl9pPr marL="12435840" indent="-731520" algn="l" defTabSz="2194560" rtl="0" eaLnBrk="1" latinLnBrk="0" hangingPunct="1">
        <a:lnSpc>
          <a:spcPct val="110000"/>
        </a:lnSpc>
        <a:spcBef>
          <a:spcPts val="2240"/>
        </a:spcBef>
        <a:buClr>
          <a:schemeClr val="tx2"/>
        </a:buClr>
        <a:buFont typeface="Arial" panose="020B0604020202020204" pitchFamily="34" charset="0"/>
        <a:buChar char="•"/>
        <a:defRPr sz="4480" kern="1200" baseline="0">
          <a:solidFill>
            <a:schemeClr val="tx1">
              <a:lumMod val="65000"/>
              <a:lumOff val="35000"/>
            </a:schemeClr>
          </a:solidFill>
          <a:latin typeface="+mn-lt"/>
          <a:ea typeface="+mn-ea"/>
          <a:cs typeface="+mn-cs"/>
        </a:defRPr>
      </a:lvl9pPr>
    </p:bodyStyle>
    <p:other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0" pos="594">
          <p15:clr>
            <a:srgbClr val="F26B43"/>
          </p15:clr>
        </p15:guide>
        <p15:guide id="3" pos="5400">
          <p15:clr>
            <a:srgbClr val="F26B43"/>
          </p15:clr>
        </p15:guide>
        <p15:guide id="4" orient="horz" pos="4008">
          <p15:clr>
            <a:srgbClr val="F26B43"/>
          </p15:clr>
        </p15:guide>
        <p15:guide id="5" orient="horz" pos="1440">
          <p15:clr>
            <a:srgbClr val="F26B43"/>
          </p15:clr>
        </p15:guide>
        <p15:guide id="6" orient="horz" pos="3720">
          <p15:clr>
            <a:srgbClr val="F26B43"/>
          </p15:clr>
        </p15:guide>
        <p15:guide id="7" orient="horz" pos="240">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tiff"/><Relationship Id="rId4" Type="http://schemas.openxmlformats.org/officeDocument/2006/relationships/image" Target="../media/image4.tiff"/><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B917E9F-AE21-B840-A501-17EA80AB8D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64800" y="4648200"/>
            <a:ext cx="9220200" cy="7598263"/>
          </a:xfrm>
          <a:prstGeom prst="rect">
            <a:avLst/>
          </a:prstGeom>
        </p:spPr>
      </p:pic>
      <p:sp>
        <p:nvSpPr>
          <p:cNvPr id="4" name="Text Box 122"/>
          <p:cNvSpPr txBox="1">
            <a:spLocks noChangeArrowheads="1"/>
          </p:cNvSpPr>
          <p:nvPr/>
        </p:nvSpPr>
        <p:spPr bwMode="auto">
          <a:xfrm>
            <a:off x="4114800" y="369332"/>
            <a:ext cx="24688800" cy="12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942" tIns="244855" rIns="97942" bIns="244855" anchor="ctr" anchorCtr="0">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ctr" eaLnBrk="1" hangingPunct="1"/>
            <a:r>
              <a:rPr lang="en-US" sz="4800" b="1" dirty="0">
                <a:latin typeface="+mn-lt"/>
              </a:rPr>
              <a:t>1990s Crimes in the “Gateway to the West”</a:t>
            </a:r>
          </a:p>
        </p:txBody>
      </p:sp>
      <p:sp>
        <p:nvSpPr>
          <p:cNvPr id="25" name="TextBox 24"/>
          <p:cNvSpPr txBox="1"/>
          <p:nvPr/>
        </p:nvSpPr>
        <p:spPr>
          <a:xfrm>
            <a:off x="1066800" y="19431000"/>
            <a:ext cx="8686800" cy="2019220"/>
          </a:xfrm>
          <a:prstGeom prst="rect">
            <a:avLst/>
          </a:prstGeom>
          <a:noFill/>
        </p:spPr>
        <p:txBody>
          <a:bodyPr wrap="square" lIns="48971" tIns="24486" rIns="48971" bIns="24486" rtlCol="0">
            <a:spAutoFit/>
          </a:bodyPr>
          <a:lstStyle/>
          <a:p>
            <a:r>
              <a:rPr lang="en-US" sz="3200" b="1" dirty="0"/>
              <a:t>Course:</a:t>
            </a:r>
            <a:r>
              <a:rPr lang="en-US" sz="3200" dirty="0"/>
              <a:t> Statistical Analysis of Social Network Data</a:t>
            </a:r>
          </a:p>
          <a:p>
            <a:r>
              <a:rPr lang="en-US" sz="3200" b="1" dirty="0"/>
              <a:t>Instructor: </a:t>
            </a:r>
            <a:r>
              <a:rPr lang="en-US" sz="3200" dirty="0"/>
              <a:t>Dr. Tyler McCormick</a:t>
            </a:r>
          </a:p>
          <a:p>
            <a:endParaRPr lang="en-US" sz="3200" dirty="0"/>
          </a:p>
          <a:p>
            <a:r>
              <a:rPr lang="en-US" sz="3200" dirty="0"/>
              <a:t>June 6, 2019</a:t>
            </a:r>
          </a:p>
        </p:txBody>
      </p:sp>
      <p:sp>
        <p:nvSpPr>
          <p:cNvPr id="26" name="TextBox 25"/>
          <p:cNvSpPr txBox="1"/>
          <p:nvPr/>
        </p:nvSpPr>
        <p:spPr>
          <a:xfrm>
            <a:off x="21945600" y="20025358"/>
            <a:ext cx="9144000" cy="1424861"/>
          </a:xfrm>
          <a:prstGeom prst="rect">
            <a:avLst/>
          </a:prstGeom>
          <a:noFill/>
        </p:spPr>
        <p:txBody>
          <a:bodyPr wrap="square" lIns="48971" tIns="48971" rIns="48971" bIns="48971" numCol="1" spcCol="244855" rtlCol="0">
            <a:noAutofit/>
          </a:bodyPr>
          <a:lstStyle/>
          <a:p>
            <a:r>
              <a:rPr lang="en-US" sz="2000" dirty="0"/>
              <a:t>“ROSENFELD,WHITE--ST. LOUIS CRIME.” University of California Irvine, School of Social Sciences.  Accessed 23 May 2019. Link: http://</a:t>
            </a:r>
            <a:r>
              <a:rPr lang="en-US" sz="2000" dirty="0" err="1"/>
              <a:t>moreno.ss.uci.edu</a:t>
            </a:r>
            <a:r>
              <a:rPr lang="en-US" sz="2000" dirty="0"/>
              <a:t>/</a:t>
            </a:r>
            <a:r>
              <a:rPr lang="en-US" sz="2000" dirty="0" err="1"/>
              <a:t>data.html</a:t>
            </a:r>
            <a:r>
              <a:rPr lang="en-US" sz="2000" dirty="0"/>
              <a:t>  </a:t>
            </a:r>
          </a:p>
          <a:p>
            <a:pPr marL="244855" indent="-244855">
              <a:buFont typeface="+mj-lt"/>
              <a:buAutoNum type="arabicPeriod"/>
            </a:pPr>
            <a:r>
              <a:rPr lang="en-US" sz="1600" dirty="0"/>
              <a:t> </a:t>
            </a:r>
          </a:p>
          <a:p>
            <a:pPr marL="244855" indent="-244855">
              <a:buFont typeface="+mj-lt"/>
              <a:buAutoNum type="arabicPeriod"/>
            </a:pPr>
            <a:r>
              <a:rPr lang="en-US" sz="1600" dirty="0"/>
              <a:t> </a:t>
            </a:r>
          </a:p>
          <a:p>
            <a:pPr marL="244855" indent="-244855">
              <a:buFont typeface="+mj-lt"/>
              <a:buAutoNum type="arabicPeriod"/>
            </a:pPr>
            <a:r>
              <a:rPr lang="en-US" sz="1600" dirty="0"/>
              <a:t> </a:t>
            </a:r>
          </a:p>
          <a:p>
            <a:pPr marL="244855" indent="-244855">
              <a:buFont typeface="+mj-lt"/>
              <a:buAutoNum type="arabicPeriod"/>
            </a:pPr>
            <a:r>
              <a:rPr lang="en-US" sz="1600" dirty="0"/>
              <a:t> </a:t>
            </a:r>
          </a:p>
        </p:txBody>
      </p:sp>
      <p:sp>
        <p:nvSpPr>
          <p:cNvPr id="27" name="TextBox 26"/>
          <p:cNvSpPr txBox="1"/>
          <p:nvPr/>
        </p:nvSpPr>
        <p:spPr>
          <a:xfrm>
            <a:off x="21945600" y="19507200"/>
            <a:ext cx="2819400" cy="557282"/>
          </a:xfrm>
          <a:prstGeom prst="rect">
            <a:avLst/>
          </a:prstGeom>
          <a:noFill/>
        </p:spPr>
        <p:txBody>
          <a:bodyPr wrap="square" lIns="48971" tIns="24486" rIns="48971" bIns="24486" rtlCol="0">
            <a:spAutoFit/>
          </a:bodyPr>
          <a:lstStyle/>
          <a:p>
            <a:r>
              <a:rPr lang="en-US" sz="3200" b="1" dirty="0"/>
              <a:t>Data Source:</a:t>
            </a:r>
          </a:p>
        </p:txBody>
      </p:sp>
      <p:sp>
        <p:nvSpPr>
          <p:cNvPr id="10" name="Text Box 189"/>
          <p:cNvSpPr txBox="1">
            <a:spLocks noChangeArrowheads="1"/>
          </p:cNvSpPr>
          <p:nvPr/>
        </p:nvSpPr>
        <p:spPr bwMode="auto">
          <a:xfrm>
            <a:off x="1097280" y="3657600"/>
            <a:ext cx="8656320" cy="1675124"/>
          </a:xfrm>
          <a:prstGeom prst="rect">
            <a:avLst/>
          </a:prstGeom>
          <a:solidFill>
            <a:schemeClr val="bg1"/>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marL="457200" indent="-457200" eaLnBrk="1" hangingPunct="1">
              <a:buFont typeface="+mj-lt"/>
              <a:buAutoNum type="arabicPeriod"/>
            </a:pPr>
            <a:r>
              <a:rPr lang="en-US" sz="2400" dirty="0">
                <a:latin typeface="Calibri" pitchFamily="34" charset="0"/>
              </a:rPr>
              <a:t>What did this particular crime network look like? </a:t>
            </a:r>
          </a:p>
          <a:p>
            <a:pPr marL="457200" indent="-457200" eaLnBrk="1" hangingPunct="1">
              <a:buFont typeface="+mj-lt"/>
              <a:buAutoNum type="arabicPeriod"/>
            </a:pPr>
            <a:r>
              <a:rPr lang="en-US" sz="2400" dirty="0">
                <a:latin typeface="Calibri" pitchFamily="34" charset="0"/>
              </a:rPr>
              <a:t>Who were the most central individuals and crimes? </a:t>
            </a:r>
          </a:p>
          <a:p>
            <a:pPr marL="457200" indent="-457200" eaLnBrk="1" hangingPunct="1">
              <a:buFont typeface="+mj-lt"/>
              <a:buAutoNum type="arabicPeriod"/>
            </a:pPr>
            <a:r>
              <a:rPr lang="en-US" sz="2400" dirty="0">
                <a:latin typeface="Calibri" pitchFamily="34" charset="0"/>
              </a:rPr>
              <a:t>Can we determine the clustering of crimes [that share at least one individual]? </a:t>
            </a:r>
          </a:p>
        </p:txBody>
      </p:sp>
      <p:sp>
        <p:nvSpPr>
          <p:cNvPr id="32" name="Rectangle 31"/>
          <p:cNvSpPr/>
          <p:nvPr/>
        </p:nvSpPr>
        <p:spPr>
          <a:xfrm>
            <a:off x="1097280" y="3200400"/>
            <a:ext cx="86563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tx1"/>
                </a:solidFill>
              </a:rPr>
              <a:t>RESEARCH QUESTIONS</a:t>
            </a:r>
          </a:p>
        </p:txBody>
      </p:sp>
      <p:sp>
        <p:nvSpPr>
          <p:cNvPr id="33" name="Rectangle 32"/>
          <p:cNvSpPr/>
          <p:nvPr/>
        </p:nvSpPr>
        <p:spPr>
          <a:xfrm>
            <a:off x="1066800" y="6019800"/>
            <a:ext cx="868680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tx1"/>
                </a:solidFill>
              </a:rPr>
              <a:t>BACKGROUND</a:t>
            </a:r>
          </a:p>
        </p:txBody>
      </p:sp>
      <p:sp>
        <p:nvSpPr>
          <p:cNvPr id="13" name="Text Box 192"/>
          <p:cNvSpPr txBox="1">
            <a:spLocks noChangeArrowheads="1"/>
          </p:cNvSpPr>
          <p:nvPr/>
        </p:nvSpPr>
        <p:spPr bwMode="auto">
          <a:xfrm>
            <a:off x="10210800" y="3657600"/>
            <a:ext cx="11186160" cy="14355519"/>
          </a:xfrm>
          <a:prstGeom prst="rect">
            <a:avLst/>
          </a:prstGeom>
          <a:solidFill>
            <a:schemeClr val="bg1"/>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In the circle graph (Figure 1), </a:t>
            </a:r>
            <a:r>
              <a:rPr lang="en-US" sz="2000" b="1" dirty="0">
                <a:latin typeface="Calibri" pitchFamily="34" charset="0"/>
              </a:rPr>
              <a:t>nodes for individuals are circles</a:t>
            </a:r>
            <a:r>
              <a:rPr lang="en-US" sz="2000" dirty="0">
                <a:latin typeface="Calibri" pitchFamily="34" charset="0"/>
              </a:rPr>
              <a:t> and </a:t>
            </a:r>
            <a:r>
              <a:rPr lang="en-US" sz="2000" b="1" dirty="0">
                <a:latin typeface="Calibri" pitchFamily="34" charset="0"/>
              </a:rPr>
              <a:t>nodes for crimes are squares</a:t>
            </a:r>
            <a:r>
              <a:rPr lang="en-US" sz="2000" dirty="0">
                <a:latin typeface="Calibri" pitchFamily="34" charset="0"/>
              </a:rPr>
              <a:t>. Female individuals are yellow and male individuals are green. A </a:t>
            </a:r>
            <a:r>
              <a:rPr lang="en-US" sz="2000" b="1" dirty="0">
                <a:latin typeface="Calibri" pitchFamily="34" charset="0"/>
              </a:rPr>
              <a:t>standard black line for an edge describes a victim</a:t>
            </a:r>
            <a:r>
              <a:rPr lang="en-US" sz="2000" dirty="0">
                <a:latin typeface="Calibri" pitchFamily="34" charset="0"/>
              </a:rPr>
              <a:t>, a </a:t>
            </a:r>
            <a:r>
              <a:rPr lang="en-US" sz="2000" b="1" dirty="0">
                <a:latin typeface="Calibri" pitchFamily="34" charset="0"/>
              </a:rPr>
              <a:t>red line describes a suspect</a:t>
            </a:r>
            <a:r>
              <a:rPr lang="en-US" sz="2000" dirty="0">
                <a:latin typeface="Calibri" pitchFamily="34" charset="0"/>
              </a:rPr>
              <a:t>, a </a:t>
            </a:r>
            <a:r>
              <a:rPr lang="en-US" sz="2000" b="1" dirty="0">
                <a:latin typeface="Calibri" pitchFamily="34" charset="0"/>
              </a:rPr>
              <a:t>dashed line describes a witness,</a:t>
            </a:r>
            <a:r>
              <a:rPr lang="en-US" sz="2000" dirty="0">
                <a:latin typeface="Calibri" pitchFamily="34" charset="0"/>
              </a:rPr>
              <a:t> and a </a:t>
            </a:r>
            <a:r>
              <a:rPr lang="en-US" sz="2000" b="1" dirty="0">
                <a:latin typeface="Calibri" pitchFamily="34" charset="0"/>
              </a:rPr>
              <a:t>bold line describes a dual victim-suspect</a:t>
            </a:r>
            <a:r>
              <a:rPr lang="en-US" sz="2000" dirty="0">
                <a:latin typeface="Calibri" pitchFamily="34" charset="0"/>
              </a:rPr>
              <a:t>. </a:t>
            </a: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r>
              <a:rPr lang="en-US" sz="2000" dirty="0">
                <a:latin typeface="Calibri" pitchFamily="34" charset="0"/>
              </a:rPr>
              <a:t>Figure 1 suggests that the majority of people are involved in one crime while a few individuals are involved in many crimes, usually as a suspect (i.e. multiple offenders are more likely than multiple witnessings or multiple victimizations). To start looking for potential clustering, we needed to apply methods that are not traditionally used for bipartite networks. Thus, we converted our bipartite graph into two, one-mode graphs by removing intermediate nodes (Figures 2 and 3).</a:t>
            </a:r>
          </a:p>
          <a:p>
            <a:pPr eaLnBrk="1" hangingPunct="1"/>
            <a:endParaRPr lang="en-US" sz="2000" dirty="0">
              <a:latin typeface="Calibri" pitchFamily="34" charset="0"/>
            </a:endParaRPr>
          </a:p>
          <a:p>
            <a:pPr eaLnBrk="1" hangingPunct="1"/>
            <a:r>
              <a:rPr lang="en-US" sz="2000" dirty="0">
                <a:latin typeface="Calibri" pitchFamily="34" charset="0"/>
              </a:rPr>
              <a:t>The Individual Network (Figure 2) suggests clustering around a few individuals. These are people who may make good contacts for information on newly committed crimes in St. Louis because they are already connected with many individuals involved in crimes. The Crime Network (Figure 3) suggests that there is clustering in crimes as well. For example, a small group of individuals committing multiple crimes in a similar area would share many suspects and witnesses. </a:t>
            </a:r>
          </a:p>
        </p:txBody>
      </p:sp>
      <p:sp>
        <p:nvSpPr>
          <p:cNvPr id="34" name="Rectangle 33"/>
          <p:cNvSpPr/>
          <p:nvPr/>
        </p:nvSpPr>
        <p:spPr>
          <a:xfrm>
            <a:off x="10210800" y="3200400"/>
            <a:ext cx="1118616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tx1"/>
                </a:solidFill>
              </a:rPr>
              <a:t>RQ 1: NETWORK VISUALIZATION</a:t>
            </a:r>
          </a:p>
        </p:txBody>
      </p:sp>
      <p:sp>
        <p:nvSpPr>
          <p:cNvPr id="14" name="Text Box 193"/>
          <p:cNvSpPr txBox="1">
            <a:spLocks noChangeArrowheads="1"/>
          </p:cNvSpPr>
          <p:nvPr/>
        </p:nvSpPr>
        <p:spPr bwMode="auto">
          <a:xfrm>
            <a:off x="21945600" y="16916400"/>
            <a:ext cx="9875520" cy="2352233"/>
          </a:xfrm>
          <a:prstGeom prst="rect">
            <a:avLst/>
          </a:prstGeom>
          <a:solidFill>
            <a:schemeClr val="bg1"/>
          </a:solid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Including attributes for crimes (e.g. the types of crimes, where they occurred) would take this analysis to the next level by evaluating the driving factors of why crimes cluster together and why certain individuals are involved in clustered crimes. It would also be interesting to use edge attributes to isolate the suspect network and determine whether individuals segregate by sex. Figure 2 suggests that women are most likely to be involved in crimes with other women while men are more likely to be involved with crimes with men and women, but this cannot be proven without further statistical analysis. </a:t>
            </a:r>
          </a:p>
        </p:txBody>
      </p:sp>
      <p:sp>
        <p:nvSpPr>
          <p:cNvPr id="36" name="Rectangle 35"/>
          <p:cNvSpPr/>
          <p:nvPr/>
        </p:nvSpPr>
        <p:spPr>
          <a:xfrm>
            <a:off x="21945600" y="1645920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tx1"/>
                </a:solidFill>
              </a:rPr>
              <a:t>FUTURE WORK</a:t>
            </a:r>
          </a:p>
        </p:txBody>
      </p:sp>
      <p:sp>
        <p:nvSpPr>
          <p:cNvPr id="11" name="Text Box 190"/>
          <p:cNvSpPr txBox="1">
            <a:spLocks noChangeArrowheads="1"/>
          </p:cNvSpPr>
          <p:nvPr/>
        </p:nvSpPr>
        <p:spPr bwMode="auto">
          <a:xfrm>
            <a:off x="1066800" y="6477002"/>
            <a:ext cx="8686800" cy="12724303"/>
          </a:xfrm>
          <a:prstGeom prst="rect">
            <a:avLst/>
          </a:prstGeom>
          <a:solidFill>
            <a:schemeClr val="bg1"/>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dirty="0">
                <a:latin typeface="Calibri" panose="020F0502020204030204" pitchFamily="34" charset="0"/>
                <a:cs typeface="Calibri" panose="020F0502020204030204" pitchFamily="34" charset="0"/>
              </a:rPr>
              <a:t>In the 1990s Rick Rosenfeld and Norm White used police records to collect data on crime in St. Louis. They began with 5 homicides and recorded the names of all the individuals who had been involved as victims, suspects or witnesses, and their sex.</a:t>
            </a: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endParaRPr lang="en-US" dirty="0">
              <a:latin typeface="Calibri" panose="020F0502020204030204" pitchFamily="34" charset="0"/>
              <a:cs typeface="Calibri" panose="020F0502020204030204" pitchFamily="34" charset="0"/>
            </a:endParaRPr>
          </a:p>
          <a:p>
            <a:pPr eaLnBrk="1" hangingPunct="1"/>
            <a:r>
              <a:rPr lang="en-US" dirty="0">
                <a:latin typeface="Calibri" panose="020F0502020204030204" pitchFamily="34" charset="0"/>
                <a:cs typeface="Calibri" panose="020F0502020204030204" pitchFamily="34" charset="0"/>
              </a:rPr>
              <a:t>They explored the records of all other crimes in which those same individuals appeared. This snowball process was continued until they had data on </a:t>
            </a:r>
            <a:r>
              <a:rPr lang="en-US" b="1" dirty="0">
                <a:latin typeface="Calibri" panose="020F0502020204030204" pitchFamily="34" charset="0"/>
                <a:cs typeface="Calibri" panose="020F0502020204030204" pitchFamily="34" charset="0"/>
              </a:rPr>
              <a:t>551 crime events </a:t>
            </a:r>
            <a:r>
              <a:rPr lang="en-US" dirty="0">
                <a:latin typeface="Calibri" panose="020F0502020204030204" pitchFamily="34" charset="0"/>
                <a:cs typeface="Calibri" panose="020F0502020204030204" pitchFamily="34" charset="0"/>
              </a:rPr>
              <a:t>and </a:t>
            </a:r>
            <a:r>
              <a:rPr lang="en-US" b="1" dirty="0">
                <a:latin typeface="Calibri" panose="020F0502020204030204" pitchFamily="34" charset="0"/>
                <a:cs typeface="Calibri" panose="020F0502020204030204" pitchFamily="34" charset="0"/>
              </a:rPr>
              <a:t>829 unique individuals</a:t>
            </a:r>
            <a:r>
              <a:rPr lang="en-US" dirty="0">
                <a:latin typeface="Calibri" panose="020F0502020204030204" pitchFamily="34" charset="0"/>
                <a:cs typeface="Calibri" panose="020F0502020204030204" pitchFamily="34" charset="0"/>
              </a:rPr>
              <a:t>. It appears a few more crimes were added outside of the original 5 (and appear as satellite points in our visualizations). </a:t>
            </a:r>
          </a:p>
          <a:p>
            <a:pPr eaLnBrk="1" hangingPunct="1"/>
            <a:endParaRPr lang="en-US" dirty="0">
              <a:latin typeface="Calibri" panose="020F0502020204030204" pitchFamily="34" charset="0"/>
              <a:cs typeface="Calibri" panose="020F0502020204030204" pitchFamily="34" charset="0"/>
            </a:endParaRPr>
          </a:p>
          <a:p>
            <a:pPr eaLnBrk="1" hangingPunct="1"/>
            <a:r>
              <a:rPr lang="en-US" dirty="0">
                <a:latin typeface="Calibri" panose="020F0502020204030204" pitchFamily="34" charset="0"/>
                <a:cs typeface="Calibri" panose="020F0502020204030204" pitchFamily="34" charset="0"/>
              </a:rPr>
              <a:t>In total there were </a:t>
            </a:r>
            <a:r>
              <a:rPr lang="en-US" b="1" dirty="0">
                <a:latin typeface="Calibri" panose="020F0502020204030204" pitchFamily="34" charset="0"/>
                <a:cs typeface="Calibri" panose="020F0502020204030204" pitchFamily="34" charset="0"/>
              </a:rPr>
              <a:t>1476 involvements</a:t>
            </a:r>
            <a:r>
              <a:rPr lang="en-US" dirty="0">
                <a:latin typeface="Calibri" panose="020F0502020204030204" pitchFamily="34" charset="0"/>
                <a:cs typeface="Calibri" panose="020F0502020204030204" pitchFamily="34" charset="0"/>
              </a:rPr>
              <a:t>, of which there were: </a:t>
            </a:r>
          </a:p>
          <a:p>
            <a:pPr marL="342900" indent="-342900" eaLnBrk="1" hangingPunct="1">
              <a:buFont typeface="Arial" panose="020B0604020202020204" pitchFamily="34" charset="0"/>
              <a:buChar char="•"/>
            </a:pPr>
            <a:r>
              <a:rPr lang="en-US" dirty="0">
                <a:latin typeface="Calibri" panose="020F0502020204030204" pitchFamily="34" charset="0"/>
                <a:cs typeface="Calibri" panose="020F0502020204030204" pitchFamily="34" charset="0"/>
              </a:rPr>
              <a:t>369 victimizations</a:t>
            </a:r>
          </a:p>
          <a:p>
            <a:pPr marL="342900" indent="-342900" eaLnBrk="1" hangingPunct="1">
              <a:buFont typeface="Arial" panose="020B0604020202020204" pitchFamily="34" charset="0"/>
              <a:buChar char="•"/>
            </a:pPr>
            <a:r>
              <a:rPr lang="en-US" dirty="0">
                <a:latin typeface="Calibri" panose="020F0502020204030204" pitchFamily="34" charset="0"/>
                <a:cs typeface="Calibri" panose="020F0502020204030204" pitchFamily="34" charset="0"/>
              </a:rPr>
              <a:t>412 suspect accusations</a:t>
            </a:r>
          </a:p>
          <a:p>
            <a:pPr marL="342900" indent="-342900" eaLnBrk="1" hangingPunct="1">
              <a:buFont typeface="Arial" panose="020B0604020202020204" pitchFamily="34" charset="0"/>
              <a:buChar char="•"/>
            </a:pPr>
            <a:r>
              <a:rPr lang="en-US" dirty="0">
                <a:latin typeface="Calibri" panose="020F0502020204030204" pitchFamily="34" charset="0"/>
                <a:cs typeface="Calibri" panose="020F0502020204030204" pitchFamily="34" charset="0"/>
              </a:rPr>
              <a:t>189 witnessings </a:t>
            </a:r>
          </a:p>
          <a:p>
            <a:pPr marL="342900" indent="-342900" eaLnBrk="1" hangingPunct="1">
              <a:buFont typeface="Arial" panose="020B0604020202020204" pitchFamily="34" charset="0"/>
              <a:buChar char="•"/>
            </a:pPr>
            <a:r>
              <a:rPr lang="en-US" dirty="0">
                <a:latin typeface="Calibri" panose="020F0502020204030204" pitchFamily="34" charset="0"/>
                <a:cs typeface="Calibri" panose="020F0502020204030204" pitchFamily="34" charset="0"/>
              </a:rPr>
              <a:t>40 combined victimizations and suspect accusations</a:t>
            </a:r>
          </a:p>
          <a:p>
            <a:pPr eaLnBrk="1" hangingPunct="1"/>
            <a:endParaRPr lang="en-US" dirty="0">
              <a:latin typeface="Calibri" panose="020F0502020204030204" pitchFamily="34" charset="0"/>
              <a:cs typeface="Calibri" panose="020F0502020204030204" pitchFamily="34" charset="0"/>
            </a:endParaRPr>
          </a:p>
          <a:p>
            <a:pPr eaLnBrk="1" hangingPunct="1"/>
            <a:r>
              <a:rPr lang="en-US" dirty="0">
                <a:latin typeface="Calibri" panose="020F0502020204030204" pitchFamily="34" charset="0"/>
                <a:cs typeface="Calibri" panose="020F0502020204030204" pitchFamily="34" charset="0"/>
              </a:rPr>
              <a:t>In summary: </a:t>
            </a:r>
          </a:p>
          <a:p>
            <a:pPr marL="342900" indent="-342900" eaLnBrk="1" hangingPunct="1">
              <a:buFont typeface="Arial" panose="020B0604020202020204" pitchFamily="34" charset="0"/>
              <a:buChar char="•"/>
            </a:pPr>
            <a:r>
              <a:rPr lang="en-US" dirty="0">
                <a:latin typeface="Calibri" panose="020F0502020204030204" pitchFamily="34" charset="0"/>
                <a:cs typeface="Calibri" panose="020F0502020204030204" pitchFamily="34" charset="0"/>
              </a:rPr>
              <a:t>We have a </a:t>
            </a:r>
            <a:r>
              <a:rPr lang="en-US" b="1" dirty="0">
                <a:latin typeface="Calibri" panose="020F0502020204030204" pitchFamily="34" charset="0"/>
                <a:cs typeface="Calibri" panose="020F0502020204030204" pitchFamily="34" charset="0"/>
              </a:rPr>
              <a:t>829 x 551 individual-crime adjacency matrix</a:t>
            </a:r>
          </a:p>
          <a:p>
            <a:pPr marL="342900" indent="-342900" eaLnBrk="1" hangingPunct="1">
              <a:buFont typeface="Arial" panose="020B0604020202020204" pitchFamily="34" charset="0"/>
              <a:buChar char="•"/>
            </a:pPr>
            <a:r>
              <a:rPr lang="en-US" dirty="0">
                <a:latin typeface="Calibri" panose="020F0502020204030204" pitchFamily="34" charset="0"/>
                <a:cs typeface="Calibri" panose="020F0502020204030204" pitchFamily="34" charset="0"/>
              </a:rPr>
              <a:t>This is an </a:t>
            </a:r>
            <a:r>
              <a:rPr lang="en-US" b="1" dirty="0">
                <a:latin typeface="Calibri" panose="020F0502020204030204" pitchFamily="34" charset="0"/>
                <a:cs typeface="Calibri" panose="020F0502020204030204" pitchFamily="34" charset="0"/>
              </a:rPr>
              <a:t>undirected bipartite network </a:t>
            </a:r>
            <a:r>
              <a:rPr lang="en-US" dirty="0">
                <a:latin typeface="Calibri" panose="020F0502020204030204" pitchFamily="34" charset="0"/>
                <a:cs typeface="Calibri" panose="020F0502020204030204" pitchFamily="34" charset="0"/>
              </a:rPr>
              <a:t>where </a:t>
            </a:r>
            <a:r>
              <a:rPr lang="en-US" b="1" dirty="0">
                <a:latin typeface="Calibri" panose="020F0502020204030204" pitchFamily="34" charset="0"/>
                <a:cs typeface="Calibri" panose="020F0502020204030204" pitchFamily="34" charset="0"/>
              </a:rPr>
              <a:t>nodes are crimes or individuals</a:t>
            </a:r>
            <a:r>
              <a:rPr lang="en-US" dirty="0">
                <a:latin typeface="Calibri" panose="020F0502020204030204" pitchFamily="34" charset="0"/>
                <a:cs typeface="Calibri" panose="020F0502020204030204" pitchFamily="34" charset="0"/>
              </a:rPr>
              <a:t> and </a:t>
            </a:r>
            <a:r>
              <a:rPr lang="en-US" b="1" dirty="0">
                <a:latin typeface="Calibri" panose="020F0502020204030204" pitchFamily="34" charset="0"/>
                <a:cs typeface="Calibri" panose="020F0502020204030204" pitchFamily="34" charset="0"/>
              </a:rPr>
              <a:t>edges are involvements of individuals in crimes</a:t>
            </a:r>
          </a:p>
          <a:p>
            <a:pPr marL="342900" indent="-342900" eaLnBrk="1" hangingPunct="1">
              <a:buFont typeface="Arial" panose="020B0604020202020204" pitchFamily="34" charset="0"/>
              <a:buChar char="•"/>
            </a:pPr>
            <a:r>
              <a:rPr lang="en-US" dirty="0">
                <a:latin typeface="Calibri" panose="020F0502020204030204" pitchFamily="34" charset="0"/>
                <a:cs typeface="Calibri" panose="020F0502020204030204" pitchFamily="34" charset="0"/>
              </a:rPr>
              <a:t>The single node attribute is the sex of individuals</a:t>
            </a:r>
          </a:p>
          <a:p>
            <a:pPr marL="342900" indent="-342900" eaLnBrk="1" hangingPunct="1">
              <a:buFont typeface="Arial" panose="020B0604020202020204" pitchFamily="34" charset="0"/>
              <a:buChar char="•"/>
            </a:pPr>
            <a:r>
              <a:rPr lang="en-US" dirty="0">
                <a:latin typeface="Calibri" panose="020F0502020204030204" pitchFamily="34" charset="0"/>
                <a:cs typeface="Calibri" panose="020F0502020204030204" pitchFamily="34" charset="0"/>
              </a:rPr>
              <a:t>The single edge attribute is the person’s involvement as a victim, suspect, witness, or victim-suspect</a:t>
            </a:r>
            <a:endParaRPr lang="en-US" sz="20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1F2DE311-DC9A-B44F-80CA-AB649D2FE5B7}"/>
              </a:ext>
            </a:extLst>
          </p:cNvPr>
          <p:cNvPicPr>
            <a:picLocks noChangeAspect="1"/>
          </p:cNvPicPr>
          <p:nvPr/>
        </p:nvPicPr>
        <p:blipFill rotWithShape="1">
          <a:blip r:embed="rId4"/>
          <a:srcRect l="20202"/>
          <a:stretch/>
        </p:blipFill>
        <p:spPr>
          <a:xfrm>
            <a:off x="5181600" y="8391127"/>
            <a:ext cx="4013200" cy="3352800"/>
          </a:xfrm>
          <a:prstGeom prst="rect">
            <a:avLst/>
          </a:prstGeom>
        </p:spPr>
      </p:pic>
      <p:pic>
        <p:nvPicPr>
          <p:cNvPr id="6" name="Picture 5">
            <a:extLst>
              <a:ext uri="{FF2B5EF4-FFF2-40B4-BE49-F238E27FC236}">
                <a16:creationId xmlns:a16="http://schemas.microsoft.com/office/drawing/2014/main" id="{4E956CD9-BCE7-214B-B9AD-838885D419C1}"/>
              </a:ext>
            </a:extLst>
          </p:cNvPr>
          <p:cNvPicPr>
            <a:picLocks noChangeAspect="1"/>
          </p:cNvPicPr>
          <p:nvPr/>
        </p:nvPicPr>
        <p:blipFill>
          <a:blip r:embed="rId5"/>
          <a:stretch>
            <a:fillRect/>
          </a:stretch>
        </p:blipFill>
        <p:spPr>
          <a:xfrm>
            <a:off x="1676400" y="8391127"/>
            <a:ext cx="2971800" cy="3714750"/>
          </a:xfrm>
          <a:prstGeom prst="rect">
            <a:avLst/>
          </a:prstGeom>
        </p:spPr>
      </p:pic>
      <p:pic>
        <p:nvPicPr>
          <p:cNvPr id="21" name="Picture 20">
            <a:extLst>
              <a:ext uri="{FF2B5EF4-FFF2-40B4-BE49-F238E27FC236}">
                <a16:creationId xmlns:a16="http://schemas.microsoft.com/office/drawing/2014/main" id="{B2599CF2-4757-334F-8E47-E6C8CE5542B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271" r="23533"/>
          <a:stretch/>
        </p:blipFill>
        <p:spPr>
          <a:xfrm>
            <a:off x="13030200" y="4400137"/>
            <a:ext cx="8305800" cy="8782463"/>
          </a:xfrm>
          <a:prstGeom prst="rect">
            <a:avLst/>
          </a:prstGeom>
        </p:spPr>
      </p:pic>
      <p:sp>
        <p:nvSpPr>
          <p:cNvPr id="38" name="Text Box 180">
            <a:extLst>
              <a:ext uri="{FF2B5EF4-FFF2-40B4-BE49-F238E27FC236}">
                <a16:creationId xmlns:a16="http://schemas.microsoft.com/office/drawing/2014/main" id="{221D1042-28C4-1948-A26B-A23FBD65B8AB}"/>
              </a:ext>
            </a:extLst>
          </p:cNvPr>
          <p:cNvSpPr txBox="1">
            <a:spLocks noChangeArrowheads="1"/>
          </p:cNvSpPr>
          <p:nvPr/>
        </p:nvSpPr>
        <p:spPr bwMode="auto">
          <a:xfrm>
            <a:off x="5257800" y="11972529"/>
            <a:ext cx="3917131" cy="295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Left: </a:t>
            </a:r>
            <a:r>
              <a:rPr lang="en-US" sz="1600" dirty="0">
                <a:latin typeface="Calibri" pitchFamily="34" charset="0"/>
              </a:rPr>
              <a:t>Rick Rosenfeld           </a:t>
            </a:r>
            <a:r>
              <a:rPr lang="en-US" sz="1600" b="1" dirty="0">
                <a:latin typeface="Calibri" pitchFamily="34" charset="0"/>
              </a:rPr>
              <a:t>Above: </a:t>
            </a:r>
            <a:r>
              <a:rPr lang="en-US" sz="1600" dirty="0">
                <a:latin typeface="Calibri" pitchFamily="34" charset="0"/>
              </a:rPr>
              <a:t>Norm White</a:t>
            </a:r>
          </a:p>
        </p:txBody>
      </p:sp>
      <p:sp>
        <p:nvSpPr>
          <p:cNvPr id="22" name="TextBox 21">
            <a:extLst>
              <a:ext uri="{FF2B5EF4-FFF2-40B4-BE49-F238E27FC236}">
                <a16:creationId xmlns:a16="http://schemas.microsoft.com/office/drawing/2014/main" id="{DA595929-DBF6-B645-A4B1-A30ACC1CEA42}"/>
              </a:ext>
            </a:extLst>
          </p:cNvPr>
          <p:cNvSpPr txBox="1"/>
          <p:nvPr/>
        </p:nvSpPr>
        <p:spPr>
          <a:xfrm>
            <a:off x="517585" y="19236906"/>
            <a:ext cx="184731" cy="369332"/>
          </a:xfrm>
          <a:prstGeom prst="rect">
            <a:avLst/>
          </a:prstGeom>
          <a:noFill/>
        </p:spPr>
        <p:txBody>
          <a:bodyPr wrap="none" rtlCol="0">
            <a:spAutoFit/>
          </a:bodyPr>
          <a:lstStyle/>
          <a:p>
            <a:endParaRPr lang="en-US" dirty="0"/>
          </a:p>
        </p:txBody>
      </p:sp>
      <p:sp>
        <p:nvSpPr>
          <p:cNvPr id="43" name="Text Box 180">
            <a:extLst>
              <a:ext uri="{FF2B5EF4-FFF2-40B4-BE49-F238E27FC236}">
                <a16:creationId xmlns:a16="http://schemas.microsoft.com/office/drawing/2014/main" id="{538E9DEA-80E3-8B42-8A53-50DE9C371A8D}"/>
              </a:ext>
            </a:extLst>
          </p:cNvPr>
          <p:cNvSpPr txBox="1">
            <a:spLocks noChangeArrowheads="1"/>
          </p:cNvSpPr>
          <p:nvPr/>
        </p:nvSpPr>
        <p:spPr bwMode="auto">
          <a:xfrm>
            <a:off x="19126200" y="5009737"/>
            <a:ext cx="2057400" cy="541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r" eaLnBrk="1" hangingPunct="1"/>
            <a:r>
              <a:rPr lang="en-US" sz="1600" b="1" dirty="0">
                <a:latin typeface="Calibri" pitchFamily="34" charset="0"/>
              </a:rPr>
              <a:t>Figure 1.</a:t>
            </a:r>
            <a:r>
              <a:rPr lang="en-US" sz="1600" dirty="0">
                <a:latin typeface="Calibri" pitchFamily="34" charset="0"/>
              </a:rPr>
              <a:t> Circle Graph of Crime Network</a:t>
            </a:r>
          </a:p>
        </p:txBody>
      </p:sp>
      <p:sp>
        <p:nvSpPr>
          <p:cNvPr id="46" name="Text Box 192">
            <a:extLst>
              <a:ext uri="{FF2B5EF4-FFF2-40B4-BE49-F238E27FC236}">
                <a16:creationId xmlns:a16="http://schemas.microsoft.com/office/drawing/2014/main" id="{E19A455A-DCD6-094D-971C-B8A1643EDE91}"/>
              </a:ext>
            </a:extLst>
          </p:cNvPr>
          <p:cNvSpPr txBox="1">
            <a:spLocks noChangeArrowheads="1"/>
          </p:cNvSpPr>
          <p:nvPr/>
        </p:nvSpPr>
        <p:spPr bwMode="auto">
          <a:xfrm>
            <a:off x="17145000" y="18745200"/>
            <a:ext cx="4251960" cy="2967786"/>
          </a:xfrm>
          <a:prstGeom prst="rect">
            <a:avLst/>
          </a:prstGeom>
          <a:solidFill>
            <a:schemeClr val="bg1"/>
          </a:solidFill>
          <a:ln w="12700">
            <a:solidFill>
              <a:schemeClr val="accent1">
                <a:lumMod val="75000"/>
              </a:schemeClr>
            </a:solidFill>
          </a:ln>
          <a:effectLst/>
        </p:spPr>
        <p:txBody>
          <a:bodyPr wrap="square"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Degree is the most intuitive centrality measure for our problem. The highest degree crimes involved the most people. The highest degree individuals were involved in the most crimes. Often times these high-degree individuals were suspects in multiple crimes (see Figure 4 of Jenny Willis’ subgraph).</a:t>
            </a:r>
          </a:p>
        </p:txBody>
      </p:sp>
      <p:sp>
        <p:nvSpPr>
          <p:cNvPr id="47" name="Rectangle 46">
            <a:extLst>
              <a:ext uri="{FF2B5EF4-FFF2-40B4-BE49-F238E27FC236}">
                <a16:creationId xmlns:a16="http://schemas.microsoft.com/office/drawing/2014/main" id="{69045DA8-D471-9B41-912E-82480CE0DA79}"/>
              </a:ext>
            </a:extLst>
          </p:cNvPr>
          <p:cNvSpPr/>
          <p:nvPr/>
        </p:nvSpPr>
        <p:spPr>
          <a:xfrm>
            <a:off x="10210800" y="18288000"/>
            <a:ext cx="1118616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tx1"/>
                </a:solidFill>
              </a:rPr>
              <a:t>RQ 2: CENTRAL INDIVIDUALS &amp; CRIMES</a:t>
            </a:r>
          </a:p>
        </p:txBody>
      </p:sp>
      <p:sp>
        <p:nvSpPr>
          <p:cNvPr id="48" name="Text Box 192">
            <a:extLst>
              <a:ext uri="{FF2B5EF4-FFF2-40B4-BE49-F238E27FC236}">
                <a16:creationId xmlns:a16="http://schemas.microsoft.com/office/drawing/2014/main" id="{ED4D8454-9B06-4D40-AA5C-E7B2FD7F1CA4}"/>
              </a:ext>
            </a:extLst>
          </p:cNvPr>
          <p:cNvSpPr txBox="1">
            <a:spLocks noChangeArrowheads="1"/>
          </p:cNvSpPr>
          <p:nvPr/>
        </p:nvSpPr>
        <p:spPr bwMode="auto">
          <a:xfrm>
            <a:off x="21945600" y="3657600"/>
            <a:ext cx="9875520" cy="12816636"/>
          </a:xfrm>
          <a:prstGeom prst="rect">
            <a:avLst/>
          </a:prstGeom>
          <a:noFill/>
          <a:ln w="12700">
            <a:solidFill>
              <a:schemeClr val="accent1">
                <a:lumMod val="75000"/>
              </a:schemeClr>
            </a:solidFill>
          </a:ln>
          <a:effectLst/>
        </p:spPr>
        <p:txBody>
          <a:bodyPr lIns="97942" tIns="97942" rIns="97942" bIns="97942">
            <a:spAutoFit/>
          </a:bodyPr>
          <a:lstStyle>
            <a:lvl1pPr eaLnBrk="0" hangingPunct="0">
              <a:defRPr sz="2200">
                <a:solidFill>
                  <a:schemeClr val="tx1"/>
                </a:solidFill>
                <a:latin typeface="Arial" charset="0"/>
              </a:defRPr>
            </a:lvl1pPr>
            <a:lvl2pPr marL="742950" indent="-285750" eaLnBrk="0" hangingPunct="0">
              <a:defRPr sz="2200">
                <a:solidFill>
                  <a:schemeClr val="tx1"/>
                </a:solidFill>
                <a:latin typeface="Arial" charset="0"/>
              </a:defRPr>
            </a:lvl2pPr>
            <a:lvl3pPr marL="1143000" indent="-228600" eaLnBrk="0" hangingPunct="0">
              <a:defRPr sz="2200">
                <a:solidFill>
                  <a:schemeClr val="tx1"/>
                </a:solidFill>
                <a:latin typeface="Arial" charset="0"/>
              </a:defRPr>
            </a:lvl3pPr>
            <a:lvl4pPr marL="1600200" indent="-228600" eaLnBrk="0" hangingPunct="0">
              <a:defRPr sz="2200">
                <a:solidFill>
                  <a:schemeClr val="tx1"/>
                </a:solidFill>
                <a:latin typeface="Arial" charset="0"/>
              </a:defRPr>
            </a:lvl4pPr>
            <a:lvl5pPr marL="2057400" indent="-228600" eaLnBrk="0" hangingPunct="0">
              <a:defRPr sz="2200">
                <a:solidFill>
                  <a:schemeClr val="tx1"/>
                </a:solidFill>
                <a:latin typeface="Arial" charset="0"/>
              </a:defRPr>
            </a:lvl5pPr>
            <a:lvl6pPr marL="2514600" indent="-228600" eaLnBrk="0" fontAlgn="base" hangingPunct="0">
              <a:spcBef>
                <a:spcPct val="0"/>
              </a:spcBef>
              <a:spcAft>
                <a:spcPct val="0"/>
              </a:spcAft>
              <a:defRPr sz="2200">
                <a:solidFill>
                  <a:schemeClr val="tx1"/>
                </a:solidFill>
                <a:latin typeface="Arial" charset="0"/>
              </a:defRPr>
            </a:lvl6pPr>
            <a:lvl7pPr marL="2971800" indent="-228600" eaLnBrk="0" fontAlgn="base" hangingPunct="0">
              <a:spcBef>
                <a:spcPct val="0"/>
              </a:spcBef>
              <a:spcAft>
                <a:spcPct val="0"/>
              </a:spcAft>
              <a:defRPr sz="2200">
                <a:solidFill>
                  <a:schemeClr val="tx1"/>
                </a:solidFill>
                <a:latin typeface="Arial" charset="0"/>
              </a:defRPr>
            </a:lvl7pPr>
            <a:lvl8pPr marL="3429000" indent="-228600" eaLnBrk="0" fontAlgn="base" hangingPunct="0">
              <a:spcBef>
                <a:spcPct val="0"/>
              </a:spcBef>
              <a:spcAft>
                <a:spcPct val="0"/>
              </a:spcAft>
              <a:defRPr sz="2200">
                <a:solidFill>
                  <a:schemeClr val="tx1"/>
                </a:solidFill>
                <a:latin typeface="Arial" charset="0"/>
              </a:defRPr>
            </a:lvl8pPr>
            <a:lvl9pPr marL="3886200" indent="-228600" eaLnBrk="0" fontAlgn="base" hangingPunct="0">
              <a:spcBef>
                <a:spcPct val="0"/>
              </a:spcBef>
              <a:spcAft>
                <a:spcPct val="0"/>
              </a:spcAft>
              <a:defRPr sz="2200">
                <a:solidFill>
                  <a:schemeClr val="tx1"/>
                </a:solidFill>
                <a:latin typeface="Arial" charset="0"/>
              </a:defRPr>
            </a:lvl9pPr>
          </a:lstStyle>
          <a:p>
            <a:pPr eaLnBrk="1" hangingPunct="1"/>
            <a:r>
              <a:rPr lang="en-US" sz="2000" dirty="0">
                <a:latin typeface="Calibri" pitchFamily="34" charset="0"/>
              </a:rPr>
              <a:t>While Figure 3 showed that clustering in the one-mode crime network seems to be occurring, we can use statistical methods to confirm that clusters exist and what the optimal number of groups are. </a:t>
            </a:r>
            <a:r>
              <a:rPr lang="en-US" sz="2000" b="1" dirty="0">
                <a:latin typeface="Calibri" pitchFamily="34" charset="0"/>
              </a:rPr>
              <a:t>We apply Variational Bayesian Inference on a Latent Position Cluster Model </a:t>
            </a:r>
            <a:r>
              <a:rPr lang="en-US" sz="2000" dirty="0">
                <a:latin typeface="Calibri" pitchFamily="34" charset="0"/>
              </a:rPr>
              <a:t>(VBLPCM) on the largest connected crime involvement network and find that </a:t>
            </a:r>
            <a:r>
              <a:rPr lang="en-US" sz="2000" b="1" dirty="0">
                <a:latin typeface="Calibri" pitchFamily="34" charset="0"/>
              </a:rPr>
              <a:t>the optimal number of groups is 4. </a:t>
            </a: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r>
              <a:rPr lang="en-US" sz="2000" dirty="0">
                <a:latin typeface="Calibri" pitchFamily="34" charset="0"/>
              </a:rPr>
              <a:t>In order to choose the optimal number of clusters, we calculate the Bayes information criterion (BIC) for each number of groups and choose the number of groups with the lowest BIC value. We calculate the latent positions of each node in </a:t>
            </a:r>
            <a:r>
              <a:rPr lang="en-US" sz="2000" b="1" dirty="0">
                <a:latin typeface="Calibri" pitchFamily="34" charset="0"/>
              </a:rPr>
              <a:t>three dimensions </a:t>
            </a:r>
            <a:r>
              <a:rPr lang="en-US" sz="2000" dirty="0">
                <a:latin typeface="Calibri" pitchFamily="34" charset="0"/>
              </a:rPr>
              <a:t>and use </a:t>
            </a:r>
            <a:r>
              <a:rPr lang="en-US" sz="2000" b="1" dirty="0">
                <a:latin typeface="Calibri" pitchFamily="34" charset="0"/>
              </a:rPr>
              <a:t>10 steps in the maximum likelihood estimation</a:t>
            </a:r>
            <a:r>
              <a:rPr lang="en-US" sz="2000" dirty="0">
                <a:latin typeface="Calibri" pitchFamily="34" charset="0"/>
              </a:rPr>
              <a:t>. As shown in the table below, </a:t>
            </a:r>
            <a:r>
              <a:rPr lang="en-US" sz="2000" b="1" dirty="0">
                <a:latin typeface="Calibri" pitchFamily="34" charset="0"/>
              </a:rPr>
              <a:t>four groups is the optimal number. </a:t>
            </a:r>
            <a:r>
              <a:rPr lang="en-US" sz="2000" dirty="0">
                <a:latin typeface="Calibri" pitchFamily="34" charset="0"/>
              </a:rPr>
              <a:t>This means that in the crime network, there are four clusters of crimes that share many suspects, witnesses, and victims with each other, but they have relatively few individuals in common with crimes in the other clusters.</a:t>
            </a: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a:p>
            <a:pPr eaLnBrk="1" hangingPunct="1"/>
            <a:endParaRPr lang="en-US" sz="2000" dirty="0">
              <a:latin typeface="Calibri" pitchFamily="34" charset="0"/>
            </a:endParaRPr>
          </a:p>
        </p:txBody>
      </p:sp>
      <p:sp>
        <p:nvSpPr>
          <p:cNvPr id="54" name="Rectangle 53">
            <a:extLst>
              <a:ext uri="{FF2B5EF4-FFF2-40B4-BE49-F238E27FC236}">
                <a16:creationId xmlns:a16="http://schemas.microsoft.com/office/drawing/2014/main" id="{4BE1C848-5CCF-224F-A668-74D0345E19ED}"/>
              </a:ext>
            </a:extLst>
          </p:cNvPr>
          <p:cNvSpPr/>
          <p:nvPr/>
        </p:nvSpPr>
        <p:spPr>
          <a:xfrm>
            <a:off x="21945600" y="3200400"/>
            <a:ext cx="9875520" cy="457200"/>
          </a:xfrm>
          <a:prstGeom prst="rect">
            <a:avLst/>
          </a:prstGeom>
          <a:solidFill>
            <a:schemeClr val="accent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lIns="48971" tIns="24486" rIns="48971" bIns="24486" rtlCol="0" anchor="ctr"/>
          <a:lstStyle/>
          <a:p>
            <a:pPr algn="ctr"/>
            <a:r>
              <a:rPr lang="en-US" sz="3200" b="1" dirty="0">
                <a:solidFill>
                  <a:schemeClr val="tx1"/>
                </a:solidFill>
              </a:rPr>
              <a:t>RQ 3: CLUSTERING CRIMES</a:t>
            </a:r>
          </a:p>
        </p:txBody>
      </p:sp>
      <p:sp>
        <p:nvSpPr>
          <p:cNvPr id="56" name="Text Box 180">
            <a:extLst>
              <a:ext uri="{FF2B5EF4-FFF2-40B4-BE49-F238E27FC236}">
                <a16:creationId xmlns:a16="http://schemas.microsoft.com/office/drawing/2014/main" id="{C27D4041-1D31-FF41-ACE2-BBB43EFD7F99}"/>
              </a:ext>
            </a:extLst>
          </p:cNvPr>
          <p:cNvSpPr txBox="1">
            <a:spLocks noChangeArrowheads="1"/>
          </p:cNvSpPr>
          <p:nvPr/>
        </p:nvSpPr>
        <p:spPr bwMode="auto">
          <a:xfrm>
            <a:off x="22250400" y="7620000"/>
            <a:ext cx="1600200" cy="1034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5.</a:t>
            </a:r>
            <a:r>
              <a:rPr lang="en-US" sz="1600" dirty="0">
                <a:latin typeface="Calibri" pitchFamily="34" charset="0"/>
              </a:rPr>
              <a:t> Fitted VBLPCM of the largest connected crime network </a:t>
            </a:r>
          </a:p>
        </p:txBody>
      </p:sp>
      <p:pic>
        <p:nvPicPr>
          <p:cNvPr id="28" name="Picture 27">
            <a:extLst>
              <a:ext uri="{FF2B5EF4-FFF2-40B4-BE49-F238E27FC236}">
                <a16:creationId xmlns:a16="http://schemas.microsoft.com/office/drawing/2014/main" id="{923199D1-34F1-F041-ADFA-EFF3C52CE6C5}"/>
              </a:ext>
            </a:extLst>
          </p:cNvPr>
          <p:cNvPicPr>
            <a:picLocks noChangeAspect="1"/>
          </p:cNvPicPr>
          <p:nvPr/>
        </p:nvPicPr>
        <p:blipFill rotWithShape="1">
          <a:blip r:embed="rId7">
            <a:extLst>
              <a:ext uri="{28A0092B-C50C-407E-A947-70E740481C1C}">
                <a14:useLocalDpi xmlns:a14="http://schemas.microsoft.com/office/drawing/2010/main" val="0"/>
              </a:ext>
            </a:extLst>
          </a:blip>
          <a:srcRect l="14949" t="9665" r="10508" b="14746"/>
          <a:stretch/>
        </p:blipFill>
        <p:spPr>
          <a:xfrm>
            <a:off x="19126200" y="11963400"/>
            <a:ext cx="2209800" cy="2240779"/>
          </a:xfrm>
          <a:prstGeom prst="rect">
            <a:avLst/>
          </a:prstGeom>
        </p:spPr>
      </p:pic>
      <p:pic>
        <p:nvPicPr>
          <p:cNvPr id="41" name="Picture 40">
            <a:extLst>
              <a:ext uri="{FF2B5EF4-FFF2-40B4-BE49-F238E27FC236}">
                <a16:creationId xmlns:a16="http://schemas.microsoft.com/office/drawing/2014/main" id="{12E37650-DA2E-A549-9816-9DE77B59483E}"/>
              </a:ext>
            </a:extLst>
          </p:cNvPr>
          <p:cNvPicPr>
            <a:picLocks noChangeAspect="1"/>
          </p:cNvPicPr>
          <p:nvPr/>
        </p:nvPicPr>
        <p:blipFill rotWithShape="1">
          <a:blip r:embed="rId8">
            <a:extLst>
              <a:ext uri="{28A0092B-C50C-407E-A947-70E740481C1C}">
                <a14:useLocalDpi xmlns:a14="http://schemas.microsoft.com/office/drawing/2010/main" val="0"/>
              </a:ext>
            </a:extLst>
          </a:blip>
          <a:srcRect l="16887" t="13632" r="12924" b="14481"/>
          <a:stretch/>
        </p:blipFill>
        <p:spPr>
          <a:xfrm>
            <a:off x="10134600" y="5079286"/>
            <a:ext cx="3429000" cy="3511960"/>
          </a:xfrm>
          <a:prstGeom prst="rect">
            <a:avLst/>
          </a:prstGeom>
        </p:spPr>
      </p:pic>
      <p:sp>
        <p:nvSpPr>
          <p:cNvPr id="58" name="Text Box 180">
            <a:extLst>
              <a:ext uri="{FF2B5EF4-FFF2-40B4-BE49-F238E27FC236}">
                <a16:creationId xmlns:a16="http://schemas.microsoft.com/office/drawing/2014/main" id="{C0C49031-BC7D-8948-9934-73E542543B34}"/>
              </a:ext>
            </a:extLst>
          </p:cNvPr>
          <p:cNvSpPr txBox="1">
            <a:spLocks noChangeArrowheads="1"/>
          </p:cNvSpPr>
          <p:nvPr/>
        </p:nvSpPr>
        <p:spPr bwMode="auto">
          <a:xfrm>
            <a:off x="10439400" y="8584486"/>
            <a:ext cx="2667000"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2. </a:t>
            </a:r>
            <a:r>
              <a:rPr lang="en-US" sz="1600" dirty="0">
                <a:latin typeface="Calibri" pitchFamily="34" charset="0"/>
              </a:rPr>
              <a:t>Individual Network, original bipartite network converted to one-mode</a:t>
            </a:r>
          </a:p>
        </p:txBody>
      </p:sp>
      <p:sp>
        <p:nvSpPr>
          <p:cNvPr id="59" name="Text Box 180">
            <a:extLst>
              <a:ext uri="{FF2B5EF4-FFF2-40B4-BE49-F238E27FC236}">
                <a16:creationId xmlns:a16="http://schemas.microsoft.com/office/drawing/2014/main" id="{82B7A5BC-FBA7-994E-9A2C-7ADFC899B2E1}"/>
              </a:ext>
            </a:extLst>
          </p:cNvPr>
          <p:cNvSpPr txBox="1">
            <a:spLocks noChangeArrowheads="1"/>
          </p:cNvSpPr>
          <p:nvPr/>
        </p:nvSpPr>
        <p:spPr bwMode="auto">
          <a:xfrm>
            <a:off x="17145000" y="13308886"/>
            <a:ext cx="1905000"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algn="r" eaLnBrk="1" hangingPunct="1"/>
            <a:r>
              <a:rPr lang="en-US" sz="1600" b="1" dirty="0">
                <a:latin typeface="Calibri" pitchFamily="34" charset="0"/>
              </a:rPr>
              <a:t>Figure 4. </a:t>
            </a:r>
            <a:r>
              <a:rPr lang="en-US" sz="1600" dirty="0">
                <a:latin typeface="Calibri" pitchFamily="34" charset="0"/>
              </a:rPr>
              <a:t>First degree sub-graph of Jenny Willis</a:t>
            </a:r>
          </a:p>
        </p:txBody>
      </p:sp>
      <p:sp>
        <p:nvSpPr>
          <p:cNvPr id="35" name="Text Box 180">
            <a:extLst>
              <a:ext uri="{FF2B5EF4-FFF2-40B4-BE49-F238E27FC236}">
                <a16:creationId xmlns:a16="http://schemas.microsoft.com/office/drawing/2014/main" id="{E651748C-BF09-DF43-AC3E-831B548DEE46}"/>
              </a:ext>
            </a:extLst>
          </p:cNvPr>
          <p:cNvSpPr txBox="1">
            <a:spLocks noChangeArrowheads="1"/>
          </p:cNvSpPr>
          <p:nvPr/>
        </p:nvSpPr>
        <p:spPr bwMode="auto">
          <a:xfrm>
            <a:off x="10515600" y="13487400"/>
            <a:ext cx="3505200" cy="78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8971" tIns="24486" rIns="48971" bIns="24486">
            <a:spAutoFit/>
          </a:bodyPr>
          <a:lstStyle>
            <a:lvl1pPr defTabSz="4389438" eaLnBrk="0" hangingPunct="0">
              <a:defRPr sz="2200">
                <a:solidFill>
                  <a:schemeClr val="tx1"/>
                </a:solidFill>
                <a:latin typeface="Arial" charset="0"/>
              </a:defRPr>
            </a:lvl1pPr>
            <a:lvl2pPr marL="742950" indent="-285750" defTabSz="4389438" eaLnBrk="0" hangingPunct="0">
              <a:defRPr sz="2200">
                <a:solidFill>
                  <a:schemeClr val="tx1"/>
                </a:solidFill>
                <a:latin typeface="Arial" charset="0"/>
              </a:defRPr>
            </a:lvl2pPr>
            <a:lvl3pPr marL="1143000" indent="-228600" defTabSz="4389438" eaLnBrk="0" hangingPunct="0">
              <a:defRPr sz="2200">
                <a:solidFill>
                  <a:schemeClr val="tx1"/>
                </a:solidFill>
                <a:latin typeface="Arial" charset="0"/>
              </a:defRPr>
            </a:lvl3pPr>
            <a:lvl4pPr marL="1600200" indent="-228600" defTabSz="4389438" eaLnBrk="0" hangingPunct="0">
              <a:defRPr sz="2200">
                <a:solidFill>
                  <a:schemeClr val="tx1"/>
                </a:solidFill>
                <a:latin typeface="Arial" charset="0"/>
              </a:defRPr>
            </a:lvl4pPr>
            <a:lvl5pPr marL="2057400" indent="-228600" defTabSz="4389438" eaLnBrk="0" hangingPunct="0">
              <a:defRPr sz="2200">
                <a:solidFill>
                  <a:schemeClr val="tx1"/>
                </a:solidFill>
                <a:latin typeface="Arial" charset="0"/>
              </a:defRPr>
            </a:lvl5pPr>
            <a:lvl6pPr marL="2514600" indent="-228600" defTabSz="4389438" eaLnBrk="0" fontAlgn="base" hangingPunct="0">
              <a:spcBef>
                <a:spcPct val="0"/>
              </a:spcBef>
              <a:spcAft>
                <a:spcPct val="0"/>
              </a:spcAft>
              <a:defRPr sz="2200">
                <a:solidFill>
                  <a:schemeClr val="tx1"/>
                </a:solidFill>
                <a:latin typeface="Arial" charset="0"/>
              </a:defRPr>
            </a:lvl6pPr>
            <a:lvl7pPr marL="2971800" indent="-228600" defTabSz="4389438" eaLnBrk="0" fontAlgn="base" hangingPunct="0">
              <a:spcBef>
                <a:spcPct val="0"/>
              </a:spcBef>
              <a:spcAft>
                <a:spcPct val="0"/>
              </a:spcAft>
              <a:defRPr sz="2200">
                <a:solidFill>
                  <a:schemeClr val="tx1"/>
                </a:solidFill>
                <a:latin typeface="Arial" charset="0"/>
              </a:defRPr>
            </a:lvl7pPr>
            <a:lvl8pPr marL="3429000" indent="-228600" defTabSz="4389438" eaLnBrk="0" fontAlgn="base" hangingPunct="0">
              <a:spcBef>
                <a:spcPct val="0"/>
              </a:spcBef>
              <a:spcAft>
                <a:spcPct val="0"/>
              </a:spcAft>
              <a:defRPr sz="2200">
                <a:solidFill>
                  <a:schemeClr val="tx1"/>
                </a:solidFill>
                <a:latin typeface="Arial" charset="0"/>
              </a:defRPr>
            </a:lvl8pPr>
            <a:lvl9pPr marL="3886200" indent="-228600" defTabSz="4389438" eaLnBrk="0" fontAlgn="base" hangingPunct="0">
              <a:spcBef>
                <a:spcPct val="0"/>
              </a:spcBef>
              <a:spcAft>
                <a:spcPct val="0"/>
              </a:spcAft>
              <a:defRPr sz="2200">
                <a:solidFill>
                  <a:schemeClr val="tx1"/>
                </a:solidFill>
                <a:latin typeface="Arial" charset="0"/>
              </a:defRPr>
            </a:lvl9pPr>
          </a:lstStyle>
          <a:p>
            <a:pPr eaLnBrk="1" hangingPunct="1"/>
            <a:r>
              <a:rPr lang="en-US" sz="1600" b="1" dirty="0">
                <a:latin typeface="Calibri" pitchFamily="34" charset="0"/>
              </a:rPr>
              <a:t>Figure 3. </a:t>
            </a:r>
            <a:r>
              <a:rPr lang="en-US" sz="1600" dirty="0">
                <a:latin typeface="Calibri" pitchFamily="34" charset="0"/>
              </a:rPr>
              <a:t>Crime Network, original bipartite network converted to one-mode</a:t>
            </a:r>
          </a:p>
        </p:txBody>
      </p:sp>
      <p:pic>
        <p:nvPicPr>
          <p:cNvPr id="37" name="Picture 36">
            <a:extLst>
              <a:ext uri="{FF2B5EF4-FFF2-40B4-BE49-F238E27FC236}">
                <a16:creationId xmlns:a16="http://schemas.microsoft.com/office/drawing/2014/main" id="{66CAA2EB-05A4-F047-B140-B6696B6EFD78}"/>
              </a:ext>
            </a:extLst>
          </p:cNvPr>
          <p:cNvPicPr>
            <a:picLocks noChangeAspect="1"/>
          </p:cNvPicPr>
          <p:nvPr/>
        </p:nvPicPr>
        <p:blipFill rotWithShape="1">
          <a:blip r:embed="rId9">
            <a:extLst>
              <a:ext uri="{28A0092B-C50C-407E-A947-70E740481C1C}">
                <a14:useLocalDpi xmlns:a14="http://schemas.microsoft.com/office/drawing/2010/main" val="0"/>
              </a:ext>
            </a:extLst>
          </a:blip>
          <a:srcRect l="17170" t="13208" r="12641" b="17735"/>
          <a:stretch/>
        </p:blipFill>
        <p:spPr>
          <a:xfrm>
            <a:off x="10363200" y="10287000"/>
            <a:ext cx="3276600" cy="3223752"/>
          </a:xfrm>
          <a:prstGeom prst="rect">
            <a:avLst/>
          </a:prstGeom>
        </p:spPr>
      </p:pic>
      <p:graphicFrame>
        <p:nvGraphicFramePr>
          <p:cNvPr id="3" name="Table 2">
            <a:extLst>
              <a:ext uri="{FF2B5EF4-FFF2-40B4-BE49-F238E27FC236}">
                <a16:creationId xmlns:a16="http://schemas.microsoft.com/office/drawing/2014/main" id="{8AB7F485-0AAC-6E46-ABBC-6DF2D2821DEB}"/>
              </a:ext>
            </a:extLst>
          </p:cNvPr>
          <p:cNvGraphicFramePr>
            <a:graphicFrameLocks noGrp="1"/>
          </p:cNvGraphicFramePr>
          <p:nvPr>
            <p:extLst>
              <p:ext uri="{D42A27DB-BD31-4B8C-83A1-F6EECF244321}">
                <p14:modId xmlns:p14="http://schemas.microsoft.com/office/powerpoint/2010/main" val="54110903"/>
              </p:ext>
            </p:extLst>
          </p:nvPr>
        </p:nvGraphicFramePr>
        <p:xfrm>
          <a:off x="10210800" y="18745200"/>
          <a:ext cx="6934200" cy="2987292"/>
        </p:xfrm>
        <a:graphic>
          <a:graphicData uri="http://schemas.openxmlformats.org/drawingml/2006/table">
            <a:tbl>
              <a:tblPr firstRow="1" firstCol="1">
                <a:tableStyleId>{E8034E78-7F5D-4C2E-B375-FC64B27BC917}</a:tableStyleId>
              </a:tblPr>
              <a:tblGrid>
                <a:gridCol w="1386840">
                  <a:extLst>
                    <a:ext uri="{9D8B030D-6E8A-4147-A177-3AD203B41FA5}">
                      <a16:colId xmlns:a16="http://schemas.microsoft.com/office/drawing/2014/main" val="2572532431"/>
                    </a:ext>
                  </a:extLst>
                </a:gridCol>
                <a:gridCol w="1386840">
                  <a:extLst>
                    <a:ext uri="{9D8B030D-6E8A-4147-A177-3AD203B41FA5}">
                      <a16:colId xmlns:a16="http://schemas.microsoft.com/office/drawing/2014/main" val="3054126646"/>
                    </a:ext>
                  </a:extLst>
                </a:gridCol>
                <a:gridCol w="1386840">
                  <a:extLst>
                    <a:ext uri="{9D8B030D-6E8A-4147-A177-3AD203B41FA5}">
                      <a16:colId xmlns:a16="http://schemas.microsoft.com/office/drawing/2014/main" val="896512627"/>
                    </a:ext>
                  </a:extLst>
                </a:gridCol>
                <a:gridCol w="1386840">
                  <a:extLst>
                    <a:ext uri="{9D8B030D-6E8A-4147-A177-3AD203B41FA5}">
                      <a16:colId xmlns:a16="http://schemas.microsoft.com/office/drawing/2014/main" val="1835713233"/>
                    </a:ext>
                  </a:extLst>
                </a:gridCol>
                <a:gridCol w="1386840">
                  <a:extLst>
                    <a:ext uri="{9D8B030D-6E8A-4147-A177-3AD203B41FA5}">
                      <a16:colId xmlns:a16="http://schemas.microsoft.com/office/drawing/2014/main" val="925123590"/>
                    </a:ext>
                  </a:extLst>
                </a:gridCol>
              </a:tblGrid>
              <a:tr h="762126">
                <a:tc>
                  <a:txBody>
                    <a:bodyPr/>
                    <a:lstStyle/>
                    <a:p>
                      <a:r>
                        <a:rPr lang="en-US" sz="1800" dirty="0"/>
                        <a:t>Measure of Centrality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r>
                        <a:rPr lang="en-US" sz="1800" b="0" dirty="0"/>
                        <a:t>Degree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r>
                        <a:rPr lang="en-US" sz="1800" b="0" dirty="0"/>
                        <a:t>Closeness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r>
                        <a:rPr lang="en-US" sz="1800" b="0" dirty="0"/>
                        <a:t>Between-ness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50000"/>
                        <a:lumOff val="50000"/>
                      </a:schemeClr>
                    </a:solidFill>
                  </a:tcPr>
                </a:tc>
                <a:tc>
                  <a:txBody>
                    <a:bodyPr/>
                    <a:lstStyle/>
                    <a:p>
                      <a:r>
                        <a:rPr lang="en-US" sz="1800" b="0" dirty="0"/>
                        <a:t>Eigen-centrality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50000"/>
                        <a:lumOff val="50000"/>
                      </a:schemeClr>
                    </a:solidFill>
                  </a:tcPr>
                </a:tc>
                <a:extLst>
                  <a:ext uri="{0D108BD9-81ED-4DB2-BD59-A6C34878D82A}">
                    <a16:rowId xmlns:a16="http://schemas.microsoft.com/office/drawing/2014/main" val="2909753483"/>
                  </a:ext>
                </a:extLst>
              </a:tr>
              <a:tr h="762126">
                <a:tc>
                  <a:txBody>
                    <a:bodyPr/>
                    <a:lstStyle/>
                    <a:p>
                      <a:r>
                        <a:rPr lang="en-US" sz="1800" b="0" dirty="0"/>
                        <a:t>Top 5 Crimes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solidFill>
                            <a:schemeClr val="tx1"/>
                          </a:solidFill>
                        </a:rPr>
                        <a:t>110, 153, 14, 43, 95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solidFill>
                            <a:schemeClr val="tx1"/>
                          </a:solidFill>
                        </a:rPr>
                        <a:t>47, 160, 23, 14, 432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solidFill>
                            <a:schemeClr val="tx1"/>
                          </a:solidFill>
                        </a:rPr>
                        <a:t>110, 23, 160, 47, 46</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r>
                        <a:rPr lang="en-US" sz="1800" dirty="0">
                          <a:solidFill>
                            <a:schemeClr val="tx1"/>
                          </a:solidFill>
                        </a:rPr>
                        <a:t>110, 95, 417, 419, 43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28185402"/>
                  </a:ext>
                </a:extLst>
              </a:tr>
              <a:tr h="1447547">
                <a:tc>
                  <a:txBody>
                    <a:bodyPr/>
                    <a:lstStyle/>
                    <a:p>
                      <a:r>
                        <a:rPr lang="en-US" sz="1800" b="0" dirty="0"/>
                        <a:t>Top 5 Individuals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800" dirty="0">
                          <a:solidFill>
                            <a:schemeClr val="tx1"/>
                          </a:solidFill>
                        </a:rPr>
                        <a:t>Willis, Abrams, Katz, Dickson, Bendix</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800" dirty="0">
                          <a:solidFill>
                            <a:schemeClr val="tx1"/>
                          </a:solidFill>
                        </a:rPr>
                        <a:t>Slattery, Willis Abrams, Steiner, Hemphill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800" dirty="0">
                          <a:solidFill>
                            <a:schemeClr val="tx1"/>
                          </a:solidFill>
                        </a:rPr>
                        <a:t>Willis, Slattery, Abrams, Steiner, King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800" dirty="0">
                          <a:solidFill>
                            <a:schemeClr val="tx1"/>
                          </a:solidFill>
                        </a:rPr>
                        <a:t>Katz, Steiner, Smith, Johnston, Mitchell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90816261"/>
                  </a:ext>
                </a:extLst>
              </a:tr>
            </a:tbl>
          </a:graphicData>
        </a:graphic>
      </p:graphicFrame>
      <p:graphicFrame>
        <p:nvGraphicFramePr>
          <p:cNvPr id="7" name="Table 6">
            <a:extLst>
              <a:ext uri="{FF2B5EF4-FFF2-40B4-BE49-F238E27FC236}">
                <a16:creationId xmlns:a16="http://schemas.microsoft.com/office/drawing/2014/main" id="{9E5314A4-032E-5546-8337-0F7A94D0204E}"/>
              </a:ext>
            </a:extLst>
          </p:cNvPr>
          <p:cNvGraphicFramePr>
            <a:graphicFrameLocks noGrp="1"/>
          </p:cNvGraphicFramePr>
          <p:nvPr>
            <p:extLst>
              <p:ext uri="{D42A27DB-BD31-4B8C-83A1-F6EECF244321}">
                <p14:modId xmlns:p14="http://schemas.microsoft.com/office/powerpoint/2010/main" val="2712431343"/>
              </p:ext>
            </p:extLst>
          </p:nvPr>
        </p:nvGraphicFramePr>
        <p:xfrm>
          <a:off x="21945600" y="14554200"/>
          <a:ext cx="9906000" cy="1524252"/>
        </p:xfrm>
        <a:graphic>
          <a:graphicData uri="http://schemas.openxmlformats.org/drawingml/2006/table">
            <a:tbl>
              <a:tblPr firstRow="1" firstCol="1">
                <a:tableStyleId>{E8034E78-7F5D-4C2E-B375-FC64B27BC917}</a:tableStyleId>
              </a:tblPr>
              <a:tblGrid>
                <a:gridCol w="1981200">
                  <a:extLst>
                    <a:ext uri="{9D8B030D-6E8A-4147-A177-3AD203B41FA5}">
                      <a16:colId xmlns:a16="http://schemas.microsoft.com/office/drawing/2014/main" val="77233363"/>
                    </a:ext>
                  </a:extLst>
                </a:gridCol>
                <a:gridCol w="1981200">
                  <a:extLst>
                    <a:ext uri="{9D8B030D-6E8A-4147-A177-3AD203B41FA5}">
                      <a16:colId xmlns:a16="http://schemas.microsoft.com/office/drawing/2014/main" val="1166084664"/>
                    </a:ext>
                  </a:extLst>
                </a:gridCol>
                <a:gridCol w="1981200">
                  <a:extLst>
                    <a:ext uri="{9D8B030D-6E8A-4147-A177-3AD203B41FA5}">
                      <a16:colId xmlns:a16="http://schemas.microsoft.com/office/drawing/2014/main" val="2030973217"/>
                    </a:ext>
                  </a:extLst>
                </a:gridCol>
                <a:gridCol w="1981200">
                  <a:extLst>
                    <a:ext uri="{9D8B030D-6E8A-4147-A177-3AD203B41FA5}">
                      <a16:colId xmlns:a16="http://schemas.microsoft.com/office/drawing/2014/main" val="241528984"/>
                    </a:ext>
                  </a:extLst>
                </a:gridCol>
                <a:gridCol w="1981200">
                  <a:extLst>
                    <a:ext uri="{9D8B030D-6E8A-4147-A177-3AD203B41FA5}">
                      <a16:colId xmlns:a16="http://schemas.microsoft.com/office/drawing/2014/main" val="1746477029"/>
                    </a:ext>
                  </a:extLst>
                </a:gridCol>
              </a:tblGrid>
              <a:tr h="762126">
                <a:tc>
                  <a:txBody>
                    <a:bodyPr/>
                    <a:lstStyle/>
                    <a:p>
                      <a:r>
                        <a:rPr lang="en-US" sz="2400" dirty="0"/>
                        <a:t>Clusters</a:t>
                      </a:r>
                    </a:p>
                  </a:txBody>
                  <a:tcPr>
                    <a:solidFill>
                      <a:schemeClr val="tx1">
                        <a:lumMod val="50000"/>
                        <a:lumOff val="50000"/>
                      </a:schemeClr>
                    </a:solidFill>
                  </a:tcPr>
                </a:tc>
                <a:tc>
                  <a:txBody>
                    <a:bodyPr/>
                    <a:lstStyle/>
                    <a:p>
                      <a:r>
                        <a:rPr lang="en-US" sz="2400" b="0" dirty="0"/>
                        <a:t>2</a:t>
                      </a:r>
                    </a:p>
                  </a:txBody>
                  <a:tcPr>
                    <a:solidFill>
                      <a:schemeClr val="tx1">
                        <a:lumMod val="50000"/>
                        <a:lumOff val="50000"/>
                      </a:schemeClr>
                    </a:solidFill>
                  </a:tcPr>
                </a:tc>
                <a:tc>
                  <a:txBody>
                    <a:bodyPr/>
                    <a:lstStyle/>
                    <a:p>
                      <a:r>
                        <a:rPr lang="en-US" sz="2400" b="0" dirty="0"/>
                        <a:t>3</a:t>
                      </a:r>
                    </a:p>
                  </a:txBody>
                  <a:tcPr>
                    <a:solidFill>
                      <a:schemeClr val="tx1">
                        <a:lumMod val="50000"/>
                        <a:lumOff val="50000"/>
                      </a:schemeClr>
                    </a:solidFill>
                  </a:tcPr>
                </a:tc>
                <a:tc>
                  <a:txBody>
                    <a:bodyPr/>
                    <a:lstStyle/>
                    <a:p>
                      <a:r>
                        <a:rPr lang="en-US" sz="2400" b="0" dirty="0"/>
                        <a:t>4</a:t>
                      </a:r>
                    </a:p>
                  </a:txBody>
                  <a:tcPr>
                    <a:lnB w="12700"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r>
                        <a:rPr lang="en-US" sz="2400" b="0" dirty="0"/>
                        <a:t>5</a:t>
                      </a:r>
                    </a:p>
                  </a:txBody>
                  <a:tcPr>
                    <a:solidFill>
                      <a:schemeClr val="tx1">
                        <a:lumMod val="50000"/>
                        <a:lumOff val="50000"/>
                      </a:schemeClr>
                    </a:solidFill>
                  </a:tcPr>
                </a:tc>
                <a:extLst>
                  <a:ext uri="{0D108BD9-81ED-4DB2-BD59-A6C34878D82A}">
                    <a16:rowId xmlns:a16="http://schemas.microsoft.com/office/drawing/2014/main" val="1097912433"/>
                  </a:ext>
                </a:extLst>
              </a:tr>
              <a:tr h="762126">
                <a:tc>
                  <a:txBody>
                    <a:bodyPr/>
                    <a:lstStyle/>
                    <a:p>
                      <a:r>
                        <a:rPr lang="en-US" sz="2400" b="1" dirty="0"/>
                        <a:t>BIC</a:t>
                      </a:r>
                    </a:p>
                  </a:txBody>
                  <a:tcPr/>
                </a:tc>
                <a:tc>
                  <a:txBody>
                    <a:bodyPr/>
                    <a:lstStyle/>
                    <a:p>
                      <a:r>
                        <a:rPr lang="en-US" sz="2400" dirty="0">
                          <a:solidFill>
                            <a:schemeClr val="tx1"/>
                          </a:solidFill>
                        </a:rPr>
                        <a:t>189,146</a:t>
                      </a:r>
                    </a:p>
                  </a:txBody>
                  <a:tcPr/>
                </a:tc>
                <a:tc>
                  <a:txBody>
                    <a:bodyPr/>
                    <a:lstStyle/>
                    <a:p>
                      <a:pPr marL="0" marR="0" indent="0" algn="l" defTabSz="2194560" rtl="0" eaLnBrk="1" fontAlgn="auto" latinLnBrk="0" hangingPunct="1">
                        <a:lnSpc>
                          <a:spcPct val="100000"/>
                        </a:lnSpc>
                        <a:spcBef>
                          <a:spcPts val="0"/>
                        </a:spcBef>
                        <a:spcAft>
                          <a:spcPts val="0"/>
                        </a:spcAft>
                        <a:buClrTx/>
                        <a:buSzTx/>
                        <a:buFontTx/>
                        <a:buNone/>
                        <a:tabLst/>
                        <a:defRPr/>
                      </a:pPr>
                      <a:r>
                        <a:rPr lang="en-US" sz="2400" dirty="0">
                          <a:solidFill>
                            <a:schemeClr val="tx1"/>
                          </a:solidFill>
                        </a:rPr>
                        <a:t>31,359</a:t>
                      </a:r>
                    </a:p>
                  </a:txBody>
                  <a:tcPr>
                    <a:lnR w="12700" cap="flat" cmpd="sng" algn="ctr">
                      <a:solidFill>
                        <a:schemeClr val="tx1"/>
                      </a:solidFill>
                      <a:prstDash val="solid"/>
                      <a:round/>
                      <a:headEnd type="none" w="med" len="med"/>
                      <a:tailEnd type="none" w="med" len="med"/>
                    </a:lnR>
                  </a:tcPr>
                </a:tc>
                <a:tc>
                  <a:txBody>
                    <a:bodyPr/>
                    <a:lstStyle/>
                    <a:p>
                      <a:pPr marL="0" marR="0" indent="0" algn="l" defTabSz="2194560" rtl="0" eaLnBrk="1" fontAlgn="auto" latinLnBrk="0" hangingPunct="1">
                        <a:lnSpc>
                          <a:spcPct val="100000"/>
                        </a:lnSpc>
                        <a:spcBef>
                          <a:spcPts val="0"/>
                        </a:spcBef>
                        <a:spcAft>
                          <a:spcPts val="0"/>
                        </a:spcAft>
                        <a:buClrTx/>
                        <a:buSzTx/>
                        <a:buFontTx/>
                        <a:buNone/>
                        <a:tabLst/>
                        <a:defRPr/>
                      </a:pPr>
                      <a:r>
                        <a:rPr lang="en-US" sz="2400" b="1" dirty="0">
                          <a:solidFill>
                            <a:schemeClr val="tx1"/>
                          </a:solidFill>
                        </a:rPr>
                        <a:t>29,359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2194560" rtl="0" eaLnBrk="1" fontAlgn="auto" latinLnBrk="0" hangingPunct="1">
                        <a:lnSpc>
                          <a:spcPct val="100000"/>
                        </a:lnSpc>
                        <a:spcBef>
                          <a:spcPts val="0"/>
                        </a:spcBef>
                        <a:spcAft>
                          <a:spcPts val="0"/>
                        </a:spcAft>
                        <a:buClrTx/>
                        <a:buSzTx/>
                        <a:buFontTx/>
                        <a:buNone/>
                        <a:tabLst/>
                        <a:defRPr/>
                      </a:pPr>
                      <a:r>
                        <a:rPr lang="en-US" sz="2400" dirty="0">
                          <a:solidFill>
                            <a:schemeClr val="tx1"/>
                          </a:solidFill>
                        </a:rPr>
                        <a:t>44,169</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105220508"/>
                  </a:ext>
                </a:extLst>
              </a:tr>
            </a:tbl>
          </a:graphicData>
        </a:graphic>
      </p:graphicFrame>
      <p:sp>
        <p:nvSpPr>
          <p:cNvPr id="12" name="Rectangle 11">
            <a:extLst>
              <a:ext uri="{FF2B5EF4-FFF2-40B4-BE49-F238E27FC236}">
                <a16:creationId xmlns:a16="http://schemas.microsoft.com/office/drawing/2014/main" id="{2017E1FE-EDEC-4F6C-AA04-EE1FADD6EA22}"/>
              </a:ext>
            </a:extLst>
          </p:cNvPr>
          <p:cNvSpPr/>
          <p:nvPr/>
        </p:nvSpPr>
        <p:spPr>
          <a:xfrm>
            <a:off x="21869400" y="20726400"/>
            <a:ext cx="304800" cy="1000580"/>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BC6C6FA-6359-446E-A5B1-46BDFAFE644B}"/>
              </a:ext>
            </a:extLst>
          </p:cNvPr>
          <p:cNvSpPr txBox="1"/>
          <p:nvPr/>
        </p:nvSpPr>
        <p:spPr>
          <a:xfrm>
            <a:off x="6172200" y="1865293"/>
            <a:ext cx="18952029" cy="954107"/>
          </a:xfrm>
          <a:prstGeom prst="rect">
            <a:avLst/>
          </a:prstGeom>
          <a:noFill/>
        </p:spPr>
        <p:txBody>
          <a:bodyPr wrap="square" rtlCol="0">
            <a:spAutoFit/>
          </a:bodyPr>
          <a:lstStyle/>
          <a:p>
            <a:pPr algn="ctr"/>
            <a:r>
              <a:rPr lang="en-US" sz="2800" dirty="0"/>
              <a:t>University of Washington Industrial &amp; Systems Engineering   |   Evans School of Public Policy and Administration</a:t>
            </a:r>
          </a:p>
          <a:p>
            <a:pPr algn="ctr"/>
            <a:endParaRPr lang="en-US" sz="2800" dirty="0"/>
          </a:p>
        </p:txBody>
      </p:sp>
      <p:sp>
        <p:nvSpPr>
          <p:cNvPr id="16" name="TextBox 15">
            <a:extLst>
              <a:ext uri="{FF2B5EF4-FFF2-40B4-BE49-F238E27FC236}">
                <a16:creationId xmlns:a16="http://schemas.microsoft.com/office/drawing/2014/main" id="{BD6BFA99-A481-46DB-988E-251F64019716}"/>
              </a:ext>
            </a:extLst>
          </p:cNvPr>
          <p:cNvSpPr txBox="1"/>
          <p:nvPr/>
        </p:nvSpPr>
        <p:spPr>
          <a:xfrm>
            <a:off x="7010400" y="1381780"/>
            <a:ext cx="18821400" cy="523220"/>
          </a:xfrm>
          <a:prstGeom prst="rect">
            <a:avLst/>
          </a:prstGeom>
          <a:noFill/>
        </p:spPr>
        <p:txBody>
          <a:bodyPr wrap="square" rtlCol="0">
            <a:spAutoFit/>
          </a:bodyPr>
          <a:lstStyle/>
          <a:p>
            <a:pPr algn="ctr"/>
            <a:r>
              <a:rPr lang="en-US" sz="2800" dirty="0"/>
              <a:t> Austin Powell, PhD Candidate   |   Namrata </a:t>
            </a:r>
            <a:r>
              <a:rPr lang="en-US" sz="2800" dirty="0" err="1"/>
              <a:t>Kolla</a:t>
            </a:r>
            <a:r>
              <a:rPr lang="en-US" sz="2800" dirty="0"/>
              <a:t>, MPA Candidate</a:t>
            </a:r>
          </a:p>
        </p:txBody>
      </p:sp>
    </p:spTree>
    <p:extLst>
      <p:ext uri="{BB962C8B-B14F-4D97-AF65-F5344CB8AC3E}">
        <p14:creationId xmlns:p14="http://schemas.microsoft.com/office/powerpoint/2010/main" val="2251251862"/>
      </p:ext>
    </p:extLst>
  </p:cSld>
  <p:clrMapOvr>
    <a:masterClrMapping/>
  </p:clrMapOvr>
</p:sld>
</file>

<file path=ppt/theme/theme1.xml><?xml version="1.0" encoding="utf-8"?>
<a:theme xmlns:a="http://schemas.openxmlformats.org/drawingml/2006/main" name="Badge">
  <a:themeElements>
    <a:clrScheme name="Custom 2">
      <a:dk1>
        <a:srgbClr val="000000"/>
      </a:dk1>
      <a:lt1>
        <a:srgbClr val="FFFFFF"/>
      </a:lt1>
      <a:dk2>
        <a:srgbClr val="2A1A00"/>
      </a:dk2>
      <a:lt2>
        <a:srgbClr val="FFFFFF"/>
      </a:lt2>
      <a:accent1>
        <a:srgbClr val="FFFEFB"/>
      </a:accent1>
      <a:accent2>
        <a:srgbClr val="656A59"/>
      </a:accent2>
      <a:accent3>
        <a:srgbClr val="FFFFFF"/>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Badge</Template>
  <TotalTime>4248</TotalTime>
  <Words>1075</Words>
  <Application>Microsoft Macintosh PowerPoint</Application>
  <PresentationFormat>Custom</PresentationFormat>
  <Paragraphs>147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Gill Sans MT</vt:lpstr>
      <vt:lpstr>Impact</vt:lpstr>
      <vt:lpstr>Badge</vt:lpstr>
      <vt:lpstr>PowerPoint Presentation</vt:lpstr>
    </vt:vector>
  </TitlesOfParts>
  <Company>Genigraphics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Genigraphics Research Poster Template 24x36</dc:title>
  <dc:creator>Jay Larson</dc:creator>
  <dc:description>Quality poster printing
www.genigraphics.com
1-800-790-4001</dc:description>
  <cp:lastModifiedBy>namrata kolla</cp:lastModifiedBy>
  <cp:revision>133</cp:revision>
  <cp:lastPrinted>2013-02-12T02:21:55Z</cp:lastPrinted>
  <dcterms:created xsi:type="dcterms:W3CDTF">2013-02-10T21:14:48Z</dcterms:created>
  <dcterms:modified xsi:type="dcterms:W3CDTF">2019-06-01T23:48:12Z</dcterms:modified>
</cp:coreProperties>
</file>